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2870200"/>
            <a:ext cx="23050500" cy="45593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7416800"/>
            <a:ext cx="23050500" cy="181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001000"/>
            <a:ext cx="19621500" cy="647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74900" y="58928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ull_IM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c-back.jpg"/>
          <p:cNvSpPr/>
          <p:nvPr>
            <p:ph type="pic" idx="13"/>
          </p:nvPr>
        </p:nvSpPr>
        <p:spPr>
          <a:xfrm>
            <a:off x="-1" y="-1"/>
            <a:ext cx="24384001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26262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4_IM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Image"/>
          <p:cNvSpPr/>
          <p:nvPr>
            <p:ph type="pic" idx="13"/>
          </p:nvPr>
        </p:nvSpPr>
        <p:spPr>
          <a:xfrm>
            <a:off x="-1" y="-3"/>
            <a:ext cx="14940039" cy="137160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26262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7_IM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Image"/>
          <p:cNvSpPr/>
          <p:nvPr>
            <p:ph type="pic" sz="quarter" idx="13"/>
          </p:nvPr>
        </p:nvSpPr>
        <p:spPr>
          <a:xfrm>
            <a:off x="1102983" y="3047999"/>
            <a:ext cx="11013444" cy="44297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4" name="Image"/>
          <p:cNvSpPr/>
          <p:nvPr>
            <p:ph type="pic" sz="quarter" idx="14"/>
          </p:nvPr>
        </p:nvSpPr>
        <p:spPr>
          <a:xfrm>
            <a:off x="12267576" y="3047999"/>
            <a:ext cx="11013443" cy="44297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5" name="Image"/>
          <p:cNvSpPr/>
          <p:nvPr>
            <p:ph type="pic" sz="quarter" idx="15"/>
          </p:nvPr>
        </p:nvSpPr>
        <p:spPr>
          <a:xfrm>
            <a:off x="12267573" y="7636933"/>
            <a:ext cx="11013444" cy="44297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6" name="Image"/>
          <p:cNvSpPr/>
          <p:nvPr>
            <p:ph type="pic" sz="quarter" idx="16"/>
          </p:nvPr>
        </p:nvSpPr>
        <p:spPr>
          <a:xfrm>
            <a:off x="1102983" y="7636930"/>
            <a:ext cx="11013444" cy="442976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7" name="Body Level One…"/>
          <p:cNvSpPr txBox="1"/>
          <p:nvPr>
            <p:ph type="body" sz="quarter" idx="1"/>
          </p:nvPr>
        </p:nvSpPr>
        <p:spPr>
          <a:xfrm>
            <a:off x="1015999" y="2053389"/>
            <a:ext cx="22315638" cy="462014"/>
          </a:xfrm>
          <a:prstGeom prst="rect">
            <a:avLst/>
          </a:prstGeom>
        </p:spPr>
        <p:txBody>
          <a:bodyPr lIns="0" tIns="0" rIns="0" bIns="0"/>
          <a:lstStyle>
            <a:lvl1pPr marL="0" indent="0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457189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914377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1371565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1828754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Title Text"/>
          <p:cNvSpPr txBox="1"/>
          <p:nvPr>
            <p:ph type="title"/>
          </p:nvPr>
        </p:nvSpPr>
        <p:spPr>
          <a:xfrm>
            <a:off x="1015999" y="732370"/>
            <a:ext cx="22315638" cy="1198033"/>
          </a:xfrm>
          <a:prstGeom prst="rect">
            <a:avLst/>
          </a:prstGeom>
        </p:spPr>
        <p:txBody>
          <a:bodyPr lIns="0" tIns="0" rIns="0" bIns="0"/>
          <a:lstStyle>
            <a:lvl1pPr algn="l" defTabSz="2438400">
              <a:defRPr b="1" cap="none" sz="84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26262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Body Level One…"/>
          <p:cNvSpPr txBox="1"/>
          <p:nvPr>
            <p:ph type="body" sz="quarter" idx="1"/>
          </p:nvPr>
        </p:nvSpPr>
        <p:spPr>
          <a:xfrm>
            <a:off x="1015999" y="2053389"/>
            <a:ext cx="22315638" cy="462014"/>
          </a:xfrm>
          <a:prstGeom prst="rect">
            <a:avLst/>
          </a:prstGeom>
        </p:spPr>
        <p:txBody>
          <a:bodyPr lIns="0" tIns="0" rIns="0" bIns="0"/>
          <a:lstStyle>
            <a:lvl1pPr marL="0" indent="0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457189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914377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1371565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1828754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7" name="Title Text"/>
          <p:cNvSpPr txBox="1"/>
          <p:nvPr>
            <p:ph type="title"/>
          </p:nvPr>
        </p:nvSpPr>
        <p:spPr>
          <a:xfrm>
            <a:off x="1015999" y="732370"/>
            <a:ext cx="22315638" cy="1198033"/>
          </a:xfrm>
          <a:prstGeom prst="rect">
            <a:avLst/>
          </a:prstGeom>
        </p:spPr>
        <p:txBody>
          <a:bodyPr lIns="0" tIns="0" rIns="0" bIns="0"/>
          <a:lstStyle>
            <a:lvl1pPr algn="l" defTabSz="2438400">
              <a:defRPr b="1" cap="none" sz="84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26262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Custom Layou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26262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IM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Image"/>
          <p:cNvSpPr/>
          <p:nvPr>
            <p:ph type="pic" idx="13"/>
          </p:nvPr>
        </p:nvSpPr>
        <p:spPr>
          <a:xfrm>
            <a:off x="-1" y="-1"/>
            <a:ext cx="12192001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63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26262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G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mage"/>
          <p:cNvSpPr/>
          <p:nvPr>
            <p:ph type="pic" sz="half" idx="13"/>
          </p:nvPr>
        </p:nvSpPr>
        <p:spPr>
          <a:xfrm>
            <a:off x="13748427" y="3230781"/>
            <a:ext cx="9546075" cy="861226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71" name="Body Level One…"/>
          <p:cNvSpPr txBox="1"/>
          <p:nvPr>
            <p:ph type="body" sz="quarter" idx="1"/>
          </p:nvPr>
        </p:nvSpPr>
        <p:spPr>
          <a:xfrm>
            <a:off x="1015999" y="2053389"/>
            <a:ext cx="22315638" cy="462014"/>
          </a:xfrm>
          <a:prstGeom prst="rect">
            <a:avLst/>
          </a:prstGeom>
        </p:spPr>
        <p:txBody>
          <a:bodyPr lIns="0" tIns="0" rIns="0" bIns="0"/>
          <a:lstStyle>
            <a:lvl1pPr marL="0" indent="0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indent="457189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indent="914377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indent="1371565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indent="1828754" defTabSz="2438400">
              <a:spcBef>
                <a:spcPts val="1000"/>
              </a:spcBef>
              <a:buSzTx/>
              <a:buNone/>
              <a:defRPr sz="4200">
                <a:solidFill>
                  <a:srgbClr val="93939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2" name="Title Text"/>
          <p:cNvSpPr txBox="1"/>
          <p:nvPr>
            <p:ph type="title"/>
          </p:nvPr>
        </p:nvSpPr>
        <p:spPr>
          <a:xfrm>
            <a:off x="1015999" y="732370"/>
            <a:ext cx="22315638" cy="1198033"/>
          </a:xfrm>
          <a:prstGeom prst="rect">
            <a:avLst/>
          </a:prstGeom>
        </p:spPr>
        <p:txBody>
          <a:bodyPr lIns="0" tIns="0" rIns="0" bIns="0"/>
          <a:lstStyle>
            <a:lvl1pPr algn="l" defTabSz="2438400">
              <a:defRPr b="1" cap="none" sz="84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3" name="Slide Number"/>
          <p:cNvSpPr txBox="1"/>
          <p:nvPr>
            <p:ph type="sldNum" sz="quarter" idx="2"/>
          </p:nvPr>
        </p:nvSpPr>
        <p:spPr>
          <a:xfrm>
            <a:off x="11785599" y="12344400"/>
            <a:ext cx="5689602" cy="7366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 algn="r" defTabSz="2438400">
              <a:defRPr sz="3200">
                <a:solidFill>
                  <a:srgbClr val="262626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463800" y="736600"/>
            <a:ext cx="194818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728200"/>
            <a:ext cx="19621500" cy="1803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600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73100" y="457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573000" y="1384300"/>
            <a:ext cx="10045700" cy="10896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673100" y="1435100"/>
            <a:ext cx="11049000" cy="5461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673100" y="6870700"/>
            <a:ext cx="11049000" cy="5461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0" algn="ctr">
              <a:spcBef>
                <a:spcPts val="0"/>
              </a:spcBef>
              <a:buSzTx/>
              <a:buNone/>
            </a:lvl2pPr>
            <a:lvl3pPr marL="0" indent="0" algn="ctr">
              <a:spcBef>
                <a:spcPts val="0"/>
              </a:spcBef>
              <a:buSzTx/>
              <a:buNone/>
            </a:lvl3pPr>
            <a:lvl4pPr marL="0" indent="0" algn="ctr">
              <a:spcBef>
                <a:spcPts val="0"/>
              </a:spcBef>
              <a:buSzTx/>
              <a:buNone/>
            </a:lvl4pPr>
            <a:lvl5pPr marL="0" indent="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673100" y="3835400"/>
            <a:ext cx="11049000" cy="8864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35100" y="1066800"/>
            <a:ext cx="21501100" cy="11557000"/>
          </a:xfrm>
          <a:prstGeom prst="rect">
            <a:avLst/>
          </a:prstGeom>
        </p:spPr>
        <p:txBody>
          <a:bodyPr/>
          <a:lstStyle>
            <a:lvl1pPr marL="736600" indent="-736600">
              <a:lnSpc>
                <a:spcPct val="120000"/>
              </a:lnSpc>
              <a:spcBef>
                <a:spcPts val="6500"/>
              </a:spcBef>
              <a:defRPr sz="6400"/>
            </a:lvl1pPr>
            <a:lvl2pPr marL="1473200" indent="-736600">
              <a:lnSpc>
                <a:spcPct val="120000"/>
              </a:lnSpc>
              <a:spcBef>
                <a:spcPts val="6500"/>
              </a:spcBef>
              <a:defRPr sz="6400"/>
            </a:lvl2pPr>
            <a:lvl3pPr marL="2209800" indent="-736600">
              <a:lnSpc>
                <a:spcPct val="120000"/>
              </a:lnSpc>
              <a:spcBef>
                <a:spcPts val="6500"/>
              </a:spcBef>
              <a:defRPr sz="6400"/>
            </a:lvl3pPr>
            <a:lvl4pPr marL="2946400" indent="-736600">
              <a:lnSpc>
                <a:spcPct val="120000"/>
              </a:lnSpc>
              <a:spcBef>
                <a:spcPts val="6500"/>
              </a:spcBef>
              <a:defRPr sz="6400"/>
            </a:lvl4pPr>
            <a:lvl5pPr marL="3683000" indent="-736600">
              <a:lnSpc>
                <a:spcPct val="120000"/>
              </a:lnSpc>
              <a:spcBef>
                <a:spcPts val="65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2-033_1302x975.jpeg"/>
          <p:cNvSpPr/>
          <p:nvPr>
            <p:ph type="pic" sz="quarter" idx="13"/>
          </p:nvPr>
        </p:nvSpPr>
        <p:spPr>
          <a:xfrm>
            <a:off x="12407900" y="7074692"/>
            <a:ext cx="11023600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20112" y="711992"/>
            <a:ext cx="11023601" cy="5930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2-10-superquadro_1631x2178.jpeg"/>
          <p:cNvSpPr/>
          <p:nvPr>
            <p:ph type="pic" idx="15"/>
          </p:nvPr>
        </p:nvSpPr>
        <p:spPr>
          <a:xfrm>
            <a:off x="945745" y="711200"/>
            <a:ext cx="11023601" cy="1229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6099" y="13080999"/>
            <a:ext cx="4191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168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752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336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9210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5052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40894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6736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5257800" marR="0" indent="-584200" algn="l" defTabSz="825500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neo4j.com" TargetMode="Externa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0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1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
</file>

<file path=ppt/slides/_rels/slide1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
</file>

<file path=ppt/slides/_rels/slide1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
</file>

<file path=ppt/slides/_rels/slide1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_rels/slide1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
</file>

<file path=ppt/slides/_rels/slide1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Relationship Id="rId4" Type="http://schemas.openxmlformats.org/officeDocument/2006/relationships/image" Target="../media/image10.png"/></Relationships>

</file>

<file path=ppt/slides/_rels/slide1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
</file>

<file path=ppt/slides/_rels/slide1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
</file>

<file path=ppt/slides/_rels/slide1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_rels/slide1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png"/></Relationships>
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
</file>

<file path=ppt/slides/_rels/slide1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hyperlink" Target="http://gatling.io" TargetMode="External"/></Relationships>
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Relationship Id="rId3" Type="http://schemas.openxmlformats.org/officeDocument/2006/relationships/hyperlink" Target="http://maxdemarzi.com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jpe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.gif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g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gif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e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c-back.jpg" descr="gc-back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805" t="0" r="3805" b="0"/>
          <a:stretch>
            <a:fillRect/>
          </a:stretch>
        </p:blipFill>
        <p:spPr>
          <a:xfrm>
            <a:off x="-1" y="33866"/>
            <a:ext cx="24384001" cy="13716001"/>
          </a:xfrm>
          <a:prstGeom prst="rect">
            <a:avLst/>
          </a:prstGeom>
        </p:spPr>
      </p:pic>
      <p:grpSp>
        <p:nvGrpSpPr>
          <p:cNvPr id="191" name="Group"/>
          <p:cNvGrpSpPr/>
          <p:nvPr/>
        </p:nvGrpSpPr>
        <p:grpSpPr>
          <a:xfrm>
            <a:off x="6603999" y="1269999"/>
            <a:ext cx="11176002" cy="11176002"/>
            <a:chOff x="0" y="0"/>
            <a:chExt cx="11176000" cy="11176000"/>
          </a:xfrm>
        </p:grpSpPr>
        <p:sp>
          <p:nvSpPr>
            <p:cNvPr id="183" name="Line"/>
            <p:cNvSpPr/>
            <p:nvPr/>
          </p:nvSpPr>
          <p:spPr>
            <a:xfrm>
              <a:off x="5588000" y="0"/>
              <a:ext cx="5588001" cy="7884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6854"/>
                    <a:pt x="21600" y="15309"/>
                  </a:cubicBezTo>
                  <a:cubicBezTo>
                    <a:pt x="21600" y="17478"/>
                    <a:pt x="20950" y="19623"/>
                    <a:pt x="19692" y="21600"/>
                  </a:cubicBezTo>
                </a:path>
              </a:pathLst>
            </a:cu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26262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184" name="Line"/>
            <p:cNvSpPr/>
            <p:nvPr/>
          </p:nvSpPr>
          <p:spPr>
            <a:xfrm rot="10800000">
              <a:off x="-1" y="3291899"/>
              <a:ext cx="5588001" cy="7884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1929" y="0"/>
                    <a:pt x="21600" y="6854"/>
                    <a:pt x="21600" y="15309"/>
                  </a:cubicBezTo>
                  <a:cubicBezTo>
                    <a:pt x="21600" y="17478"/>
                    <a:pt x="20950" y="19623"/>
                    <a:pt x="19692" y="21600"/>
                  </a:cubicBezTo>
                </a:path>
              </a:pathLst>
            </a:cu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26262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185" name="Line"/>
            <p:cNvSpPr/>
            <p:nvPr/>
          </p:nvSpPr>
          <p:spPr>
            <a:xfrm>
              <a:off x="699623" y="574640"/>
              <a:ext cx="7404841" cy="3905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07" fill="norm" stroke="1" extrusionOk="0">
                  <a:moveTo>
                    <a:pt x="0" y="19207"/>
                  </a:moveTo>
                  <a:lnTo>
                    <a:pt x="0" y="19207"/>
                  </a:lnTo>
                  <a:cubicBezTo>
                    <a:pt x="1784" y="5931"/>
                    <a:pt x="9615" y="-2393"/>
                    <a:pt x="17490" y="615"/>
                  </a:cubicBezTo>
                  <a:cubicBezTo>
                    <a:pt x="18934" y="1166"/>
                    <a:pt x="20320" y="2084"/>
                    <a:pt x="21600" y="3337"/>
                  </a:cubicBezTo>
                </a:path>
              </a:pathLst>
            </a:cu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26262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186" name="Line"/>
            <p:cNvSpPr/>
            <p:nvPr/>
          </p:nvSpPr>
          <p:spPr>
            <a:xfrm rot="10800000">
              <a:off x="3414118" y="6695523"/>
              <a:ext cx="7062259" cy="39058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07" fill="norm" stroke="1" extrusionOk="0">
                  <a:moveTo>
                    <a:pt x="0" y="19207"/>
                  </a:moveTo>
                  <a:lnTo>
                    <a:pt x="0" y="19207"/>
                  </a:lnTo>
                  <a:cubicBezTo>
                    <a:pt x="1871" y="5931"/>
                    <a:pt x="10081" y="-2393"/>
                    <a:pt x="18339" y="615"/>
                  </a:cubicBezTo>
                  <a:cubicBezTo>
                    <a:pt x="19465" y="1025"/>
                    <a:pt x="20559" y="1639"/>
                    <a:pt x="21600" y="2444"/>
                  </a:cubicBezTo>
                </a:path>
              </a:pathLst>
            </a:cu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26262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187" name="Line"/>
            <p:cNvSpPr/>
            <p:nvPr/>
          </p:nvSpPr>
          <p:spPr>
            <a:xfrm rot="10800000">
              <a:off x="4581723" y="896472"/>
              <a:ext cx="5681734" cy="4315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79" fill="norm" stroke="1" extrusionOk="0">
                  <a:moveTo>
                    <a:pt x="21600" y="19079"/>
                  </a:moveTo>
                  <a:lnTo>
                    <a:pt x="21600" y="19079"/>
                  </a:lnTo>
                  <a:cubicBezTo>
                    <a:pt x="11981" y="21600"/>
                    <a:pt x="2471" y="14339"/>
                    <a:pt x="358" y="2860"/>
                  </a:cubicBezTo>
                  <a:cubicBezTo>
                    <a:pt x="184" y="1918"/>
                    <a:pt x="65" y="962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26262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188" name="Line"/>
            <p:cNvSpPr/>
            <p:nvPr/>
          </p:nvSpPr>
          <p:spPr>
            <a:xfrm>
              <a:off x="912544" y="5963782"/>
              <a:ext cx="5103662" cy="4315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68" fill="norm" stroke="1" extrusionOk="0">
                  <a:moveTo>
                    <a:pt x="21600" y="20473"/>
                  </a:moveTo>
                  <a:cubicBezTo>
                    <a:pt x="10682" y="21600"/>
                    <a:pt x="1020" y="12546"/>
                    <a:pt x="19" y="250"/>
                  </a:cubicBezTo>
                  <a:cubicBezTo>
                    <a:pt x="12" y="167"/>
                    <a:pt x="6" y="83"/>
                    <a:pt x="0" y="0"/>
                  </a:cubicBezTo>
                </a:path>
              </a:pathLst>
            </a:cu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26262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189" name="Line"/>
            <p:cNvSpPr/>
            <p:nvPr/>
          </p:nvSpPr>
          <p:spPr>
            <a:xfrm flipH="1">
              <a:off x="724679" y="26405"/>
              <a:ext cx="4320727" cy="2809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9058" y="1359"/>
                    <a:pt x="17118" y="9419"/>
                    <a:pt x="21600" y="21600"/>
                  </a:cubicBezTo>
                </a:path>
              </a:pathLst>
            </a:cu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26262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  <p:sp>
          <p:nvSpPr>
            <p:cNvPr id="190" name="Line"/>
            <p:cNvSpPr/>
            <p:nvPr/>
          </p:nvSpPr>
          <p:spPr>
            <a:xfrm flipH="1" rot="10800000">
              <a:off x="6130594" y="8340063"/>
              <a:ext cx="4320727" cy="2809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0"/>
                  </a:lnTo>
                  <a:cubicBezTo>
                    <a:pt x="9058" y="1359"/>
                    <a:pt x="17118" y="9419"/>
                    <a:pt x="21600" y="21600"/>
                  </a:cubicBezTo>
                </a:path>
              </a:pathLst>
            </a:custGeom>
            <a:noFill/>
            <a:ln w="1016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sz="4800">
                  <a:solidFill>
                    <a:srgbClr val="262626"/>
                  </a:solidFill>
                  <a:latin typeface="Roboto Light"/>
                  <a:ea typeface="Roboto Light"/>
                  <a:cs typeface="Roboto Light"/>
                  <a:sym typeface="Roboto Light"/>
                </a:defRPr>
              </a:pPr>
            </a:p>
          </p:txBody>
        </p:sp>
      </p:grpSp>
      <p:pic>
        <p:nvPicPr>
          <p:cNvPr id="192" name="neo4j_logo.png" descr="neo4j_logo.png"/>
          <p:cNvPicPr>
            <a:picLocks noChangeAspect="1"/>
          </p:cNvPicPr>
          <p:nvPr/>
        </p:nvPicPr>
        <p:blipFill>
          <a:blip r:embed="rId3">
            <a:extLst/>
          </a:blip>
          <a:srcRect l="0" t="0" r="62199" b="0"/>
          <a:stretch>
            <a:fillRect/>
          </a:stretch>
        </p:blipFill>
        <p:spPr>
          <a:xfrm>
            <a:off x="9200848" y="3912196"/>
            <a:ext cx="6280924" cy="6634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neo4j_logo.png" descr="neo4j_logo.png"/>
          <p:cNvPicPr>
            <a:picLocks noChangeAspect="1"/>
          </p:cNvPicPr>
          <p:nvPr/>
        </p:nvPicPr>
        <p:blipFill>
          <a:blip r:embed="rId3">
            <a:extLst/>
          </a:blip>
          <a:srcRect l="37522" t="0" r="0" b="0"/>
          <a:stretch>
            <a:fillRect/>
          </a:stretch>
        </p:blipFill>
        <p:spPr>
          <a:xfrm>
            <a:off x="15109523" y="4313304"/>
            <a:ext cx="9125217" cy="5832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85percent.jpg" descr="85percent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904" t="0" r="390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42" name="Neo4j is 85%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Neo4j is 85%</a:t>
            </a:r>
          </a:p>
        </p:txBody>
      </p:sp>
      <p:sp>
        <p:nvSpPr>
          <p:cNvPr id="243" name="We are the Graph Database Marke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are</a:t>
            </a:r>
            <a:r>
              <a:t> the Graph Database Market.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Download Neo4j 3.5.1  Server edi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Download Neo4j 3.5.1 </a:t>
            </a:r>
            <a:br/>
            <a:r>
              <a:t>Server edition</a:t>
            </a:r>
          </a:p>
        </p:txBody>
      </p:sp>
      <p:sp>
        <p:nvSpPr>
          <p:cNvPr id="641" name="Go to the website: neo4j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 to the website: </a:t>
            </a:r>
            <a:r>
              <a:rPr u="sng">
                <a:hlinkClick r:id="rId2" invalidUrl="" action="" tgtFrame="" tooltip="" history="1" highlightClick="0" endSnd="0"/>
              </a:rPr>
              <a:t>neo4j.com</a:t>
            </a:r>
          </a:p>
          <a:p>
            <a:pPr/>
            <a:r>
              <a:t>Click Download</a:t>
            </a:r>
          </a:p>
          <a:p>
            <a:pPr/>
            <a:r>
              <a:t>Click Download Neo4j Server</a:t>
            </a:r>
          </a:p>
          <a:p>
            <a:pPr/>
            <a:r>
              <a:t>Download 3.5.1 tar or zip 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Screen Shot 2018-12-28 at 8.54.39 PM.png" descr="Screen Shot 2018-12-28 at 8.54.3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168" r="0" b="111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44" name="Uncompress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Uncompress it</a:t>
            </a:r>
          </a:p>
        </p:txBody>
      </p:sp>
      <p:sp>
        <p:nvSpPr>
          <p:cNvPr id="645" name="Put the server version uncompressed in your top level “procedures” directory so it looks like this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 the server version uncompressed in your top level “procedures” directory so it looks like this.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Screen Shot 2018-12-28 at 8.56.20 PM.png" descr="Screen Shot 2018-12-28 at 8.56.2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168" r="0" b="111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48" name="Copy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Copy it</a:t>
            </a:r>
          </a:p>
        </p:txBody>
      </p:sp>
      <p:sp>
        <p:nvSpPr>
          <p:cNvPr id="649" name="Into your plugins folder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Into your plugins folder.</a:t>
            </a:r>
          </a:p>
          <a:p>
            <a:pPr/>
            <a:r>
              <a:t>Just like the README.md said.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creen Shot 2018-12-28 at 9.00.10 PM.png" descr="Screen Shot 2018-12-28 at 9.00.1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5" t="0" r="0" b="27068"/>
          <a:stretch>
            <a:fillRect/>
          </a:stretch>
        </p:blipFill>
        <p:spPr>
          <a:xfrm>
            <a:off x="2463800" y="745073"/>
            <a:ext cx="19469100" cy="8233827"/>
          </a:xfrm>
          <a:prstGeom prst="rect">
            <a:avLst/>
          </a:prstGeom>
        </p:spPr>
      </p:pic>
      <p:sp>
        <p:nvSpPr>
          <p:cNvPr id="652" name="Start Neo4j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Neo4j</a:t>
            </a:r>
          </a:p>
        </p:txBody>
      </p:sp>
      <p:sp>
        <p:nvSpPr>
          <p:cNvPr id="653" name="Set the initial password and all that jazz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the initial password and all that jazz.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ALL com.maxdemarzi.echo(&quot;It works!&quot;);"/>
          <p:cNvSpPr txBox="1"/>
          <p:nvPr>
            <p:ph type="body" idx="14"/>
          </p:nvPr>
        </p:nvSpPr>
        <p:spPr>
          <a:xfrm>
            <a:off x="298547" y="144867"/>
            <a:ext cx="23450605" cy="1270001"/>
          </a:xfrm>
          <a:prstGeom prst="rect">
            <a:avLst/>
          </a:prstGeom>
        </p:spPr>
        <p:txBody>
          <a:bodyPr anchor="t"/>
          <a:lstStyle>
            <a:lvl1pPr algn="l" defTabSz="457200">
              <a:defRPr sz="79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>
              <a:defRPr b="1">
                <a:solidFill>
                  <a:srgbClr val="011480"/>
                </a:solidFill>
              </a:defRPr>
            </a:pPr>
            <a:r>
              <a:rPr b="0">
                <a:solidFill>
                  <a:srgbClr val="000000"/>
                </a:solidFill>
              </a:rPr>
              <a:t>CALL com.maxdemarzi.echo("It works!");</a:t>
            </a:r>
          </a:p>
        </p:txBody>
      </p:sp>
      <p:pic>
        <p:nvPicPr>
          <p:cNvPr id="656" name="Screen Shot 2018-12-28 at 9.01.45 PM.png" descr="Screen Shot 2018-12-28 at 9.01.4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620" y="1642366"/>
            <a:ext cx="16460718" cy="11884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Screen Shot 2018-12-28 at 9.04.26 PM.png" descr="Screen Shot 2018-12-28 at 9.04.26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3800" y="1491460"/>
            <a:ext cx="19481800" cy="6732580"/>
          </a:xfrm>
          <a:prstGeom prst="rect">
            <a:avLst/>
          </a:prstGeom>
        </p:spPr>
      </p:pic>
      <p:sp>
        <p:nvSpPr>
          <p:cNvPr id="659" name="What is this valu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this value?</a:t>
            </a:r>
          </a:p>
        </p:txBody>
      </p:sp>
      <p:sp>
        <p:nvSpPr>
          <p:cNvPr id="660" name="No really, where does it come from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really,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where</a:t>
            </a:r>
            <a:r>
              <a:t> does it come from?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Screen Shot 2018-12-28 at 9.06.25 PM.png" descr="Screen Shot 2018-12-28 at 9.06.2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3800" y="1778833"/>
            <a:ext cx="19481800" cy="6157834"/>
          </a:xfrm>
          <a:prstGeom prst="rect">
            <a:avLst/>
          </a:prstGeom>
        </p:spPr>
      </p:pic>
      <p:sp>
        <p:nvSpPr>
          <p:cNvPr id="663" name="Righ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 there</a:t>
            </a:r>
          </a:p>
        </p:txBody>
      </p:sp>
      <p:sp>
        <p:nvSpPr>
          <p:cNvPr id="664" name="The name(s) you give your Results matter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name(s) you give your Results matter. </a:t>
            </a:r>
          </a:p>
          <a:p>
            <a:pPr/>
            <a:r>
              <a:t>If you only have one, call it “value”.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Screen Shot 2018-12-28 at 9.03.28 PM.png" descr="Screen Shot 2018-12-28 at 9.03.2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3800" y="1491460"/>
            <a:ext cx="19481800" cy="6732580"/>
          </a:xfrm>
          <a:prstGeom prst="rect">
            <a:avLst/>
          </a:prstGeom>
        </p:spPr>
      </p:pic>
      <p:sp>
        <p:nvSpPr>
          <p:cNvPr id="667" name="Not there is not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there is not there</a:t>
            </a:r>
          </a:p>
        </p:txBody>
      </p:sp>
      <p:sp>
        <p:nvSpPr>
          <p:cNvPr id="668" name="You can’t yield what is not ther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can’t yield what is not there.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Test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Testing</a:t>
            </a:r>
          </a:p>
        </p:txBody>
      </p:sp>
      <p:sp>
        <p:nvSpPr>
          <p:cNvPr id="671" name="So we don’t have to keep restarting Neo4j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we don’t have to keep restarting Neo4j.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Screen Shot 2018-12-28 at 9.10.59 PM.png" descr="Screen Shot 2018-12-28 at 9.10.5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065143" y="736600"/>
            <a:ext cx="10279114" cy="8242300"/>
          </a:xfrm>
          <a:prstGeom prst="rect">
            <a:avLst/>
          </a:prstGeom>
        </p:spPr>
      </p:pic>
      <p:sp>
        <p:nvSpPr>
          <p:cNvPr id="674" name="Add a new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new Package</a:t>
            </a:r>
          </a:p>
        </p:txBody>
      </p:sp>
      <p:sp>
        <p:nvSpPr>
          <p:cNvPr id="675" name="Right Click on “Java” inside the “test” folder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 Click on “Java” inside the “test” folder.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NeptuneSymbol.jpg" descr="NeptuneSymbol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456" t="0" r="12456" b="0"/>
          <a:stretch>
            <a:fillRect/>
          </a:stretch>
        </p:blipFill>
        <p:spPr>
          <a:xfrm>
            <a:off x="12572999" y="2597370"/>
            <a:ext cx="10045701" cy="8470460"/>
          </a:xfrm>
          <a:prstGeom prst="rect">
            <a:avLst/>
          </a:prstGeom>
        </p:spPr>
      </p:pic>
      <p:sp>
        <p:nvSpPr>
          <p:cNvPr id="246" name="What about Cosmos?…"/>
          <p:cNvSpPr txBox="1"/>
          <p:nvPr>
            <p:ph type="title"/>
          </p:nvPr>
        </p:nvSpPr>
        <p:spPr>
          <a:xfrm>
            <a:off x="673100" y="625383"/>
            <a:ext cx="11049000" cy="7986863"/>
          </a:xfrm>
          <a:prstGeom prst="rect">
            <a:avLst/>
          </a:prstGeom>
        </p:spPr>
        <p:txBody>
          <a:bodyPr anchor="t"/>
          <a:lstStyle/>
          <a:p>
            <a:pPr/>
            <a:r>
              <a:t>What about Cosmos?</a:t>
            </a:r>
          </a:p>
          <a:p>
            <a:pPr/>
          </a:p>
          <a:p>
            <a:pPr/>
            <a:r>
              <a:t>What about Neptune?</a:t>
            </a:r>
          </a:p>
        </p:txBody>
      </p:sp>
      <p:sp>
        <p:nvSpPr>
          <p:cNvPr id="247" name="It’s “MeTooWare”…"/>
          <p:cNvSpPr txBox="1"/>
          <p:nvPr>
            <p:ph type="body" sz="quarter" idx="1"/>
          </p:nvPr>
        </p:nvSpPr>
        <p:spPr>
          <a:xfrm>
            <a:off x="673100" y="8741871"/>
            <a:ext cx="11049000" cy="3602529"/>
          </a:xfrm>
          <a:prstGeom prst="rect">
            <a:avLst/>
          </a:prstGeom>
        </p:spPr>
        <p:txBody>
          <a:bodyPr/>
          <a:lstStyle/>
          <a:p>
            <a:pPr/>
            <a:r>
              <a:t>It’s “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MeTooWare</a:t>
            </a:r>
            <a:r>
              <a:t>”</a:t>
            </a:r>
          </a:p>
          <a:p>
            <a:pPr/>
          </a:p>
          <a:p>
            <a:pPr/>
            <a:r>
              <a:t>Microsoft and Amazon can check a box, but it’s not their focus.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creen Shot 2018-12-28 at 9.11.10 PM.png" descr="Screen Shot 2018-12-28 at 9.11.1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189" r="0" b="31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78" name="Use com.your name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com.your name again</a:t>
            </a:r>
          </a:p>
        </p:txBody>
      </p:sp>
      <p:sp>
        <p:nvSpPr>
          <p:cNvPr id="679" name="Expand the Java directory and it will be there now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Expand the Java directory and it will be there now.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creen Shot 2018-12-28 at 9.11.47 PM.png" descr="Screen Shot 2018-12-28 at 9.11.47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881830" y="736600"/>
            <a:ext cx="10645740" cy="8242300"/>
          </a:xfrm>
          <a:prstGeom prst="rect">
            <a:avLst/>
          </a:prstGeom>
        </p:spPr>
      </p:pic>
      <p:sp>
        <p:nvSpPr>
          <p:cNvPr id="682" name="Add a new Java 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new Java Class</a:t>
            </a:r>
          </a:p>
        </p:txBody>
      </p:sp>
      <p:sp>
        <p:nvSpPr>
          <p:cNvPr id="683" name="Right Click on your package name under “test/java”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 Click on your package name under “test/java”.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Screen Shot 2018-12-28 at 9.12.18 PM.png" descr="Screen Shot 2018-12-28 at 9.12.1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033" r="0" b="100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86" name="Call it Echo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 it EchoTest</a:t>
            </a:r>
          </a:p>
        </p:txBody>
      </p:sp>
      <p:sp>
        <p:nvSpPr>
          <p:cNvPr id="687" name="Or whatever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 whatever.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@Rule…"/>
          <p:cNvSpPr txBox="1"/>
          <p:nvPr>
            <p:ph type="body" idx="14"/>
          </p:nvPr>
        </p:nvSpPr>
        <p:spPr>
          <a:xfrm>
            <a:off x="298547" y="144867"/>
            <a:ext cx="23450605" cy="49911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66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@Rule</a:t>
            </a:r>
          </a:p>
          <a:p>
            <a:pPr algn="l" defTabSz="457200">
              <a:defRPr b="1" sz="66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public final </a:t>
            </a:r>
            <a:r>
              <a:rPr b="0">
                <a:solidFill>
                  <a:srgbClr val="000000"/>
                </a:solidFill>
              </a:rPr>
              <a:t>Neo4jRule </a:t>
            </a:r>
            <a:r>
              <a:rPr>
                <a:solidFill>
                  <a:srgbClr val="66187A"/>
                </a:solidFill>
              </a:rPr>
              <a:t>neo4j </a:t>
            </a:r>
            <a:r>
              <a:rPr b="0">
                <a:solidFill>
                  <a:srgbClr val="000000"/>
                </a:solidFill>
              </a:rPr>
              <a:t>= </a:t>
            </a:r>
            <a:r>
              <a:t>new </a:t>
            </a:r>
            <a:r>
              <a:rPr b="0">
                <a:solidFill>
                  <a:srgbClr val="000000"/>
                </a:solidFill>
              </a:rPr>
              <a:t>Neo4jRule()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6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.withProcedure(Procedures.</a:t>
            </a:r>
            <a:r>
              <a:rPr b="1">
                <a:solidFill>
                  <a:srgbClr val="011480"/>
                </a:solidFill>
              </a:rPr>
              <a:t>class</a:t>
            </a:r>
            <a:r>
              <a:t>);</a:t>
            </a:r>
          </a:p>
          <a:p>
            <a:pPr algn="l" defTabSz="457200">
              <a:defRPr sz="6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690" name="If you called your Procedures class anything other than “Procedures” then change this."/>
          <p:cNvSpPr txBox="1"/>
          <p:nvPr/>
        </p:nvSpPr>
        <p:spPr>
          <a:xfrm>
            <a:off x="1498599" y="6443787"/>
            <a:ext cx="21386801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If you called your Procedures class anything other than “Procedures” then change this.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@Test…"/>
          <p:cNvSpPr txBox="1"/>
          <p:nvPr>
            <p:ph type="body" idx="14"/>
          </p:nvPr>
        </p:nvSpPr>
        <p:spPr>
          <a:xfrm>
            <a:off x="298547" y="144867"/>
            <a:ext cx="23450605" cy="109855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37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@Test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void </a:t>
            </a:r>
            <a:r>
              <a:t>shouldEcho()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defRPr i="1" sz="37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// In a try-block, to make sure we close the driver after the test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</a:t>
            </a:r>
            <a:r>
              <a:rPr b="1">
                <a:solidFill>
                  <a:srgbClr val="011480"/>
                </a:solidFill>
              </a:rPr>
              <a:t>try</a:t>
            </a:r>
            <a:r>
              <a:t>( Driver driver = GraphDatabase.</a:t>
            </a:r>
            <a:r>
              <a:rPr i="1"/>
              <a:t>driver</a:t>
            </a:r>
            <a:r>
              <a:t>( </a:t>
            </a:r>
            <a:r>
              <a:rPr b="1">
                <a:solidFill>
                  <a:srgbClr val="66187A"/>
                </a:solidFill>
              </a:rPr>
              <a:t>neo4j</a:t>
            </a:r>
            <a:r>
              <a:t>.boltURI() ,   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    Config.</a:t>
            </a:r>
            <a:r>
              <a:rPr i="1"/>
              <a:t>build</a:t>
            </a:r>
            <a:r>
              <a:t>().withoutEncryption().toConfig() ) )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37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Given I've started Neo4j with the procedure</a:t>
            </a:r>
          </a:p>
          <a:p>
            <a:pPr algn="l" defTabSz="457200">
              <a:defRPr i="1" sz="37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//       which my 'neo4j' rule above does.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t>Session session = driver.session();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37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When I use the procedure</a:t>
            </a:r>
          </a:p>
          <a:p>
            <a:pPr algn="l" defTabSz="457200">
              <a:defRPr sz="35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t>StatementResult result = session.run( </a:t>
            </a:r>
            <a:r>
              <a:rPr b="1">
                <a:solidFill>
                  <a:srgbClr val="018001"/>
                </a:solidFill>
              </a:rPr>
              <a:t>"CALL com.maxdemarzi.echo($something)"</a:t>
            </a:r>
            <a:r>
              <a:t>,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 i="1"/>
              <a:t>parameters</a:t>
            </a:r>
            <a:r>
              <a:t>( </a:t>
            </a:r>
            <a:r>
              <a:rPr b="1">
                <a:solidFill>
                  <a:srgbClr val="018001"/>
                </a:solidFill>
              </a:rPr>
              <a:t>"something"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"It works!" </a:t>
            </a:r>
            <a:r>
              <a:t>) );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37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Then I should get what I expect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rPr i="1"/>
              <a:t>assertThat</a:t>
            </a:r>
            <a:r>
              <a:t>(result.single().get(</a:t>
            </a:r>
            <a:r>
              <a:rPr b="1">
                <a:solidFill>
                  <a:srgbClr val="018001"/>
                </a:solidFill>
              </a:rPr>
              <a:t>"value"</a:t>
            </a:r>
            <a:r>
              <a:t>).asString(), </a:t>
            </a:r>
            <a:r>
              <a:rPr i="1"/>
              <a:t>equalTo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"It works!"</a:t>
            </a:r>
            <a:r>
              <a:t>));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Screen Shot 2018-12-28 at 9.25.55 PM.png" descr="Screen Shot 2018-12-28 at 9.25.5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659" r="0" b="1565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5" name="Run the te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the test</a:t>
            </a:r>
          </a:p>
        </p:txBody>
      </p:sp>
      <p:sp>
        <p:nvSpPr>
          <p:cNvPr id="696" name="Right Click on “shouldEcho”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 Click on “shouldEcho”.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Screen Shot 2018-12-28 at 9.26.26 PM.png" descr="Screen Shot 2018-12-28 at 9.26.26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258" r="0" b="225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99" name="It p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passes</a:t>
            </a:r>
          </a:p>
        </p:txBody>
      </p:sp>
      <p:sp>
        <p:nvSpPr>
          <p:cNvPr id="700" name="It better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better.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why-do-i-feel-so-empty-5708-yWhsfXmYkpxW42GxVlqYnMw!.jpg" descr="why-do-i-feel-so-empty-5708-yWhsfXmYkpxW42GxVlqYnMw!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8237" r="0" b="1823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03" name="Lif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Life</a:t>
            </a:r>
          </a:p>
        </p:txBody>
      </p:sp>
      <p:sp>
        <p:nvSpPr>
          <p:cNvPr id="704" name="Is so depressin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so depressing…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Life-is-about-creating-yourself..png" descr="Life-is-about-creating-yourself.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0481" r="0" b="6356"/>
          <a:stretch>
            <a:fillRect/>
          </a:stretch>
        </p:blipFill>
        <p:spPr>
          <a:xfrm>
            <a:off x="4681488" y="736600"/>
            <a:ext cx="15021024" cy="8242301"/>
          </a:xfrm>
          <a:prstGeom prst="rect">
            <a:avLst/>
          </a:prstGeom>
        </p:spPr>
      </p:pic>
      <p:sp>
        <p:nvSpPr>
          <p:cNvPr id="707" name="Create som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some data</a:t>
            </a:r>
          </a:p>
        </p:txBody>
      </p:sp>
      <p:sp>
        <p:nvSpPr>
          <p:cNvPr id="708" name="Impressed &gt;&gt; Depresse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Impressed &gt;&gt; Depressed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WITH [“Jennifer&quot;,&quot;Michelle&quot;,&quot;Tanya&quot;,&quot;Julie&quot;,…"/>
          <p:cNvSpPr txBox="1"/>
          <p:nvPr>
            <p:ph type="body" idx="14"/>
          </p:nvPr>
        </p:nvSpPr>
        <p:spPr>
          <a:xfrm>
            <a:off x="298547" y="144867"/>
            <a:ext cx="23450605" cy="69469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66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WITH [“Jennifer","Michelle","Tanya","Julie",</a:t>
            </a:r>
          </a:p>
          <a:p>
            <a:pPr algn="l" defTabSz="457200">
              <a:defRPr sz="66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“Christie","Sophie","Amanda","Khloe","Sarah",</a:t>
            </a:r>
          </a:p>
          <a:p>
            <a:pPr algn="l" defTabSz="457200">
              <a:defRPr sz="66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"Kaylee"] AS names </a:t>
            </a:r>
          </a:p>
          <a:p>
            <a:pPr algn="l" defTabSz="457200">
              <a:defRPr sz="66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FOREACH (r IN range(0,100000) | </a:t>
            </a:r>
          </a:p>
          <a:p>
            <a:pPr algn="l" defTabSz="457200">
              <a:defRPr sz="66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CREATE (:User {username:names[r % </a:t>
            </a:r>
          </a:p>
          <a:p>
            <a:pPr algn="l" defTabSz="457200">
              <a:defRPr sz="66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      size(names)]+r}))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2018-cloud-market-revenue-11.png" descr="2018-cloud-market-revenue-1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112827" y="736600"/>
            <a:ext cx="14183746" cy="8242301"/>
          </a:xfrm>
          <a:prstGeom prst="rect">
            <a:avLst/>
          </a:prstGeom>
        </p:spPr>
      </p:pic>
      <p:sp>
        <p:nvSpPr>
          <p:cNvPr id="250" name="There is mon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is</a:t>
            </a:r>
            <a:r>
              <a:t> moneY</a:t>
            </a:r>
          </a:p>
        </p:txBody>
      </p:sp>
      <p:sp>
        <p:nvSpPr>
          <p:cNvPr id="251" name="In the Cloud Marke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Cloud Market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creen Shot 2018-12-29 at 2.53.10 PM.png" descr="Screen Shot 2018-12-29 at 2.53.1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3800" y="2508994"/>
            <a:ext cx="19481800" cy="4697512"/>
          </a:xfrm>
          <a:prstGeom prst="rect">
            <a:avLst/>
          </a:prstGeom>
        </p:spPr>
      </p:pic>
      <p:sp>
        <p:nvSpPr>
          <p:cNvPr id="713" name="100k Us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100k Users</a:t>
            </a:r>
          </a:p>
        </p:txBody>
      </p:sp>
      <p:sp>
        <p:nvSpPr>
          <p:cNvPr id="714" name="Hat tip to MH for this beauty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Hat tip to MH for this beauty.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MATCH (u1:User),(u2:User)…"/>
          <p:cNvSpPr txBox="1"/>
          <p:nvPr>
            <p:ph type="body" idx="14"/>
          </p:nvPr>
        </p:nvSpPr>
        <p:spPr>
          <a:xfrm>
            <a:off x="298547" y="144867"/>
            <a:ext cx="23450605" cy="7975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107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MATCH (u1:User),(u2:User)</a:t>
            </a:r>
          </a:p>
          <a:p>
            <a:pPr algn="l" defTabSz="457200">
              <a:defRPr sz="107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WITH u1,u2</a:t>
            </a:r>
          </a:p>
          <a:p>
            <a:pPr algn="l" defTabSz="457200">
              <a:defRPr sz="107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LIMIT 5000000</a:t>
            </a:r>
          </a:p>
          <a:p>
            <a:pPr algn="l" defTabSz="457200">
              <a:defRPr sz="107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WHERE rand() &lt; 0.1</a:t>
            </a:r>
          </a:p>
          <a:p>
            <a:pPr algn="l" defTabSz="457200">
              <a:defRPr sz="107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CREATE (u1)-[:FRIENDS]-&gt;(u2)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Screen Shot 2018-12-29 at 2.55.38 PM.png" descr="Screen Shot 2018-12-29 at 2.55.3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5" t="0" r="19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19" name="W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Warning</a:t>
            </a:r>
          </a:p>
        </p:txBody>
      </p:sp>
      <p:sp>
        <p:nvSpPr>
          <p:cNvPr id="720" name="Cartesian products suck 99% of the tim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Cartesian products suck 99% of the time.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arak.jpg" descr="garak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9980" r="0" b="9980"/>
          <a:stretch>
            <a:fillRect/>
          </a:stretch>
        </p:blipFill>
        <p:spPr>
          <a:xfrm>
            <a:off x="5339544" y="736600"/>
            <a:ext cx="13730312" cy="8242300"/>
          </a:xfrm>
          <a:prstGeom prst="rect">
            <a:avLst/>
          </a:prstGeom>
        </p:spPr>
      </p:pic>
      <p:sp>
        <p:nvSpPr>
          <p:cNvPr id="723" name="1% Excep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1% Exception</a:t>
            </a:r>
          </a:p>
        </p:txBody>
      </p:sp>
      <p:sp>
        <p:nvSpPr>
          <p:cNvPr id="724" name="They make nice suits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make nice suits.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Screen Shot 2018-12-29 at 3.04.59 PM.png" descr="Screen Shot 2018-12-29 at 3.04.5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5" t="0" r="19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27" name="Run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it</a:t>
            </a:r>
          </a:p>
        </p:txBody>
      </p:sp>
      <p:sp>
        <p:nvSpPr>
          <p:cNvPr id="728" name="It will create around 500k relationships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will create around 500k relationships.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REATE INDEX ON :User(username);"/>
          <p:cNvSpPr txBox="1"/>
          <p:nvPr>
            <p:ph type="body" idx="14"/>
          </p:nvPr>
        </p:nvSpPr>
        <p:spPr>
          <a:xfrm>
            <a:off x="298547" y="144867"/>
            <a:ext cx="23450605" cy="4775201"/>
          </a:xfrm>
          <a:prstGeom prst="rect">
            <a:avLst/>
          </a:prstGeom>
        </p:spPr>
        <p:txBody>
          <a:bodyPr anchor="t"/>
          <a:lstStyle>
            <a:lvl1pPr algn="l" defTabSz="457200">
              <a:defRPr sz="158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/>
            <a:r>
              <a:t>CREATE INDEX ON :User(username);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MATCH (u:User)-[*1..4]-&gt;(c)…"/>
          <p:cNvSpPr txBox="1"/>
          <p:nvPr>
            <p:ph type="body" idx="14"/>
          </p:nvPr>
        </p:nvSpPr>
        <p:spPr>
          <a:xfrm>
            <a:off x="298547" y="144867"/>
            <a:ext cx="23450605" cy="47498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105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MATCH (u:User)-[*1..4]-&gt;(c) </a:t>
            </a:r>
          </a:p>
          <a:p>
            <a:pPr algn="l" defTabSz="457200">
              <a:defRPr sz="105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WHERE u.username = 'Khloe17'</a:t>
            </a:r>
          </a:p>
          <a:p>
            <a:pPr algn="l" defTabSz="457200">
              <a:defRPr sz="105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RETURN count(DISTINCT c)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Screen Shot 2018-12-29 at 3.14.30 PM.png" descr="Screen Shot 2018-12-29 at 3.14.3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942" t="0" r="494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35" name="Takes about a seco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Takes about a second</a:t>
            </a:r>
          </a:p>
        </p:txBody>
      </p:sp>
      <p:sp>
        <p:nvSpPr>
          <p:cNvPr id="736" name="Not bad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bad.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f374df71f83ddef8bf15da0760268d67.jpg" descr="f374df71f83ddef8bf15da0760268d67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83" r="0" b="283"/>
          <a:stretch>
            <a:fillRect/>
          </a:stretch>
        </p:blipFill>
        <p:spPr>
          <a:xfrm>
            <a:off x="6370491" y="736600"/>
            <a:ext cx="11668418" cy="8242300"/>
          </a:xfrm>
          <a:prstGeom prst="rect">
            <a:avLst/>
          </a:prstGeom>
        </p:spPr>
      </p:pic>
      <p:sp>
        <p:nvSpPr>
          <p:cNvPr id="739" name="Remove the arr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Remove the arrow</a:t>
            </a:r>
          </a:p>
        </p:txBody>
      </p:sp>
      <p:sp>
        <p:nvSpPr>
          <p:cNvPr id="740" name="MATCH (u:User)-[*1..4]-&gt;(c)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MATCH (u:User)-[*1..4]-</a:t>
            </a:r>
            <a:r>
              <a:rPr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&gt;</a:t>
            </a:r>
            <a:r>
              <a:t>(c)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creen Shot 2018-12-29 at 3.21.35 PM.png" descr="Screen Shot 2018-12-29 at 3.21.3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942" t="0" r="494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3" name="Spinner of dea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Spinner of death</a:t>
            </a:r>
          </a:p>
        </p:txBody>
      </p:sp>
      <p:sp>
        <p:nvSpPr>
          <p:cNvPr id="744" name="WTF is taking so long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WTF is taking so long?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$100 Billion  &gt;&gt;"/>
          <p:cNvSpPr txBox="1"/>
          <p:nvPr>
            <p:ph type="title"/>
          </p:nvPr>
        </p:nvSpPr>
        <p:spPr>
          <a:xfrm>
            <a:off x="74634" y="2406649"/>
            <a:ext cx="18987025" cy="4559301"/>
          </a:xfrm>
          <a:prstGeom prst="rect">
            <a:avLst/>
          </a:prstGeom>
        </p:spPr>
        <p:txBody>
          <a:bodyPr/>
          <a:lstStyle/>
          <a:p>
            <a:pPr/>
            <a:r>
              <a:rPr b="1" sz="16700">
                <a:latin typeface="Gill Sans"/>
                <a:ea typeface="Gill Sans"/>
                <a:cs typeface="Gill Sans"/>
                <a:sym typeface="Gill Sans"/>
              </a:rPr>
              <a:t>$100 Billion</a:t>
            </a:r>
            <a:r>
              <a:t>  </a:t>
            </a:r>
            <a:r>
              <a:rPr sz="14800"/>
              <a:t>&gt;&gt; </a:t>
            </a:r>
          </a:p>
        </p:txBody>
      </p:sp>
      <p:sp>
        <p:nvSpPr>
          <p:cNvPr id="254" name="$39 Million"/>
          <p:cNvSpPr txBox="1"/>
          <p:nvPr/>
        </p:nvSpPr>
        <p:spPr>
          <a:xfrm>
            <a:off x="19365631" y="4235450"/>
            <a:ext cx="4046043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all" sz="5600"/>
            </a:lvl1pPr>
          </a:lstStyle>
          <a:p>
            <a:pPr>
              <a:defRPr sz="10000"/>
            </a:pPr>
            <a:r>
              <a:rPr sz="5600"/>
              <a:t>$39 Million</a:t>
            </a:r>
          </a:p>
        </p:txBody>
      </p:sp>
      <p:sp>
        <p:nvSpPr>
          <p:cNvPr id="255" name="Oh, my, God Becky, look at the cloud market.…"/>
          <p:cNvSpPr txBox="1"/>
          <p:nvPr/>
        </p:nvSpPr>
        <p:spPr>
          <a:xfrm>
            <a:off x="5843215" y="8409142"/>
            <a:ext cx="12276349" cy="372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Oh, my, God Becky, look at the cloud market.</a:t>
            </a:r>
          </a:p>
          <a:p>
            <a:pPr algn="l"/>
            <a:r>
              <a:t>I mean, the cloud market, is just so big</a:t>
            </a:r>
          </a:p>
          <a:p>
            <a:pPr algn="l"/>
            <a:r>
              <a:t>I can’t believe it’s just so round, it’s like out there</a:t>
            </a:r>
          </a:p>
          <a:p>
            <a:pPr algn="l"/>
            <a:r>
              <a:t>I mean gross, look</a:t>
            </a:r>
          </a:p>
          <a:p>
            <a:pPr algn="l"/>
            <a:r>
              <a:t>It’s just so, so much money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cypher.jpg" descr="cypher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4" r="0" b="7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47" name="Cyph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Cypher</a:t>
            </a:r>
          </a:p>
        </p:txBody>
      </p:sp>
      <p:sp>
        <p:nvSpPr>
          <p:cNvPr id="748" name="Has betrayed you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Has betrayed you.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Java Core AP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Java Core API</a:t>
            </a:r>
          </a:p>
        </p:txBody>
      </p:sp>
      <p:sp>
        <p:nvSpPr>
          <p:cNvPr id="751" name="How does it work, when do I use it, when do I not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it work, when do I use it, when do I not.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Screen Shot 2018-12-29 at 1.45.34 PM.png" descr="Screen Shot 2018-12-29 at 1.45.3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593772" y="260441"/>
            <a:ext cx="15221856" cy="9725075"/>
          </a:xfrm>
          <a:prstGeom prst="rect">
            <a:avLst/>
          </a:prstGeom>
        </p:spPr>
      </p:pic>
      <p:sp>
        <p:nvSpPr>
          <p:cNvPr id="754" name="THe do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docs</a:t>
            </a:r>
          </a:p>
        </p:txBody>
      </p:sp>
      <p:sp>
        <p:nvSpPr>
          <p:cNvPr id="755" name="https://neo4j.com/docs/java-reference/current/javadocs/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https://neo4j.com/docs/java-reference/current/javadocs/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creen Shot 2018-12-29 at 2.18.19 PM.png" descr="Screen Shot 2018-12-29 at 2.18.1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643" t="0" r="564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58" name="Add a new 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new class</a:t>
            </a:r>
          </a:p>
        </p:txBody>
      </p:sp>
      <p:sp>
        <p:nvSpPr>
          <p:cNvPr id="759" name="Right Click on “results” and add i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 Click on “results” and add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Screen Shot 2018-12-29 at 2.18.32 PM.png" descr="Screen Shot 2018-12-29 at 2.18.3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033" r="0" b="100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62" name="Call it Long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 it Longresult</a:t>
            </a:r>
          </a:p>
        </p:txBody>
      </p:sp>
      <p:sp>
        <p:nvSpPr>
          <p:cNvPr id="763" name="It will return a Long… duh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will return a Long… duh.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public class LongResult {…"/>
          <p:cNvSpPr txBox="1"/>
          <p:nvPr>
            <p:ph type="body" idx="14"/>
          </p:nvPr>
        </p:nvSpPr>
        <p:spPr>
          <a:xfrm>
            <a:off x="298547" y="144867"/>
            <a:ext cx="23450605" cy="124841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lnSpc>
                <a:spcPts val="8200"/>
              </a:lnSpc>
              <a:defRPr>
                <a:solidFill>
                  <a:srgbClr val="6F42C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D73A49"/>
                </a:solidFill>
              </a:rPr>
              <a:t>public</a:t>
            </a:r>
            <a:r>
              <a:rPr>
                <a:solidFill>
                  <a:srgbClr val="24292E"/>
                </a:solidFill>
              </a:rPr>
              <a:t> </a:t>
            </a:r>
            <a:r>
              <a:rPr>
                <a:solidFill>
                  <a:srgbClr val="D73A49"/>
                </a:solidFill>
              </a:rPr>
              <a:t>class</a:t>
            </a:r>
            <a:r>
              <a:rPr>
                <a:solidFill>
                  <a:srgbClr val="24292E"/>
                </a:solidFill>
              </a:rPr>
              <a:t> </a:t>
            </a:r>
            <a:r>
              <a:t>LongResult</a:t>
            </a:r>
            <a:r>
              <a:rPr>
                <a:solidFill>
                  <a:srgbClr val="24292E"/>
                </a:solidFill>
              </a:rPr>
              <a:t> {</a:t>
            </a:r>
            <a:endParaRPr>
              <a:solidFill>
                <a:srgbClr val="24292E"/>
              </a:solidFill>
            </a:endParaRPr>
          </a:p>
          <a:p>
            <a:pPr algn="r" defTabSz="457200">
              <a:lnSpc>
                <a:spcPts val="8200"/>
              </a:lnSpc>
              <a:defRPr>
                <a:solidFill>
                  <a:srgbClr val="1B1F23">
                    <a:alpha val="29803"/>
                  </a:srgbClr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lnSpc>
                <a:spcPts val="8200"/>
              </a:lnSpc>
              <a:defRPr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D73A49"/>
                </a:solidFill>
              </a:rPr>
              <a:t>public</a:t>
            </a:r>
            <a:r>
              <a:t> </a:t>
            </a:r>
            <a:r>
              <a:rPr>
                <a:solidFill>
                  <a:srgbClr val="D73A49"/>
                </a:solidFill>
              </a:rPr>
              <a:t>static</a:t>
            </a:r>
            <a:r>
              <a:t> </a:t>
            </a:r>
            <a:r>
              <a:rPr>
                <a:solidFill>
                  <a:srgbClr val="D73A49"/>
                </a:solidFill>
              </a:rPr>
              <a:t>final</a:t>
            </a:r>
            <a:r>
              <a:t> LongResult </a:t>
            </a:r>
            <a:r>
              <a:rPr>
                <a:solidFill>
                  <a:srgbClr val="005CC5"/>
                </a:solidFill>
              </a:rPr>
              <a:t>NULL</a:t>
            </a:r>
            <a:r>
              <a:t> </a:t>
            </a:r>
            <a:r>
              <a:rPr>
                <a:solidFill>
                  <a:srgbClr val="D73A49"/>
                </a:solidFill>
              </a:rPr>
              <a:t>=</a:t>
            </a:r>
            <a:r>
              <a:t> </a:t>
            </a:r>
            <a:r>
              <a:rPr>
                <a:solidFill>
                  <a:srgbClr val="D73A49"/>
                </a:solidFill>
              </a:rPr>
              <a:t>new</a:t>
            </a:r>
            <a:r>
              <a:t> LongResult(</a:t>
            </a:r>
            <a:r>
              <a:rPr>
                <a:solidFill>
                  <a:srgbClr val="005CC5"/>
                </a:solidFill>
              </a:rPr>
              <a:t>null</a:t>
            </a:r>
            <a:r>
              <a:t>);</a:t>
            </a:r>
          </a:p>
          <a:p>
            <a:pPr algn="r" defTabSz="457200">
              <a:lnSpc>
                <a:spcPts val="8200"/>
              </a:lnSpc>
              <a:defRPr>
                <a:solidFill>
                  <a:srgbClr val="1B1F23">
                    <a:alpha val="29803"/>
                  </a:srgbClr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lnSpc>
                <a:spcPts val="8200"/>
              </a:lnSpc>
              <a:defRPr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>
                <a:solidFill>
                  <a:srgbClr val="D73A49"/>
                </a:solidFill>
              </a:rPr>
              <a:t>public</a:t>
            </a:r>
            <a:r>
              <a:t> </a:t>
            </a:r>
            <a:r>
              <a:rPr>
                <a:solidFill>
                  <a:srgbClr val="D73A49"/>
                </a:solidFill>
              </a:rPr>
              <a:t>final</a:t>
            </a:r>
            <a:r>
              <a:t> Long value;</a:t>
            </a:r>
          </a:p>
          <a:p>
            <a:pPr algn="l" defTabSz="457200">
              <a:lnSpc>
                <a:spcPts val="8200"/>
              </a:lnSpc>
              <a:defRPr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lnSpc>
                <a:spcPts val="8200"/>
              </a:lnSpc>
              <a:defRPr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r" defTabSz="457200">
              <a:lnSpc>
                <a:spcPts val="8200"/>
              </a:lnSpc>
              <a:defRPr>
                <a:solidFill>
                  <a:srgbClr val="1B1F23">
                    <a:alpha val="29803"/>
                  </a:srgbClr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lnSpc>
                <a:spcPts val="8200"/>
              </a:lnSpc>
              <a:defRPr>
                <a:solidFill>
                  <a:srgbClr val="6F42C1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24292E"/>
                </a:solidFill>
              </a:rPr>
              <a:t>    </a:t>
            </a:r>
            <a:r>
              <a:rPr>
                <a:solidFill>
                  <a:srgbClr val="D73A49"/>
                </a:solidFill>
              </a:rPr>
              <a:t>public</a:t>
            </a:r>
            <a:r>
              <a:rPr>
                <a:solidFill>
                  <a:srgbClr val="24292E"/>
                </a:solidFill>
              </a:rPr>
              <a:t> </a:t>
            </a:r>
            <a:r>
              <a:t>LongResult</a:t>
            </a:r>
            <a:r>
              <a:rPr>
                <a:solidFill>
                  <a:srgbClr val="24292E"/>
                </a:solidFill>
              </a:rPr>
              <a:t>(Long </a:t>
            </a:r>
            <a:r>
              <a:rPr>
                <a:solidFill>
                  <a:srgbClr val="E36209"/>
                </a:solidFill>
              </a:rPr>
              <a:t>value</a:t>
            </a:r>
            <a:r>
              <a:rPr>
                <a:solidFill>
                  <a:srgbClr val="24292E"/>
                </a:solidFill>
              </a:rPr>
              <a:t>) {</a:t>
            </a:r>
            <a:endParaRPr>
              <a:solidFill>
                <a:srgbClr val="24292E"/>
              </a:solidFill>
            </a:endParaRPr>
          </a:p>
          <a:p>
            <a:pPr algn="r" defTabSz="457200">
              <a:lnSpc>
                <a:spcPts val="8200"/>
              </a:lnSpc>
              <a:defRPr>
                <a:solidFill>
                  <a:srgbClr val="1B1F23">
                    <a:alpha val="29803"/>
                  </a:srgbClr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lnSpc>
                <a:spcPts val="8200"/>
              </a:lnSpc>
              <a:defRPr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   </a:t>
            </a:r>
            <a:r>
              <a:rPr>
                <a:solidFill>
                  <a:srgbClr val="005CC5"/>
                </a:solidFill>
              </a:rPr>
              <a:t>this</a:t>
            </a:r>
            <a:r>
              <a:rPr>
                <a:solidFill>
                  <a:srgbClr val="D73A49"/>
                </a:solidFill>
              </a:rPr>
              <a:t>.</a:t>
            </a:r>
            <a:r>
              <a:t>value </a:t>
            </a:r>
            <a:r>
              <a:rPr>
                <a:solidFill>
                  <a:srgbClr val="D73A49"/>
                </a:solidFill>
              </a:rPr>
              <a:t>=</a:t>
            </a:r>
            <a:r>
              <a:t> value;</a:t>
            </a:r>
          </a:p>
          <a:p>
            <a:pPr algn="r" defTabSz="457200">
              <a:lnSpc>
                <a:spcPts val="8200"/>
              </a:lnSpc>
              <a:defRPr>
                <a:solidFill>
                  <a:srgbClr val="1B1F23">
                    <a:alpha val="29803"/>
                  </a:srgbClr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lnSpc>
                <a:spcPts val="8200"/>
              </a:lnSpc>
              <a:defRPr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}</a:t>
            </a:r>
          </a:p>
          <a:p>
            <a:pPr algn="r" defTabSz="457200">
              <a:lnSpc>
                <a:spcPts val="8200"/>
              </a:lnSpc>
              <a:defRPr>
                <a:solidFill>
                  <a:srgbClr val="1B1F23">
                    <a:alpha val="29803"/>
                  </a:srgbClr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algn="l" defTabSz="457200">
              <a:lnSpc>
                <a:spcPts val="8200"/>
              </a:lnSpc>
              <a:defRPr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tdd-cycle-300x235.png" descr="tdd-cycle-300x23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943657" y="736600"/>
            <a:ext cx="10522086" cy="8242300"/>
          </a:xfrm>
          <a:prstGeom prst="rect">
            <a:avLst/>
          </a:prstGeom>
        </p:spPr>
      </p:pic>
      <p:sp>
        <p:nvSpPr>
          <p:cNvPr id="768" name="TD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TDD</a:t>
            </a:r>
          </a:p>
        </p:txBody>
      </p:sp>
      <p:sp>
        <p:nvSpPr>
          <p:cNvPr id="769" name="For Realz Yo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Realz Yo.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Screen Shot 2018-12-29 at 4.08.28 PM.png" descr="Screen Shot 2018-12-29 at 4.08.2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344608" y="736600"/>
            <a:ext cx="11720184" cy="8242300"/>
          </a:xfrm>
          <a:prstGeom prst="rect">
            <a:avLst/>
          </a:prstGeom>
        </p:spPr>
      </p:pic>
      <p:sp>
        <p:nvSpPr>
          <p:cNvPr id="772" name="Add a new 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new Class</a:t>
            </a:r>
          </a:p>
        </p:txBody>
      </p:sp>
      <p:sp>
        <p:nvSpPr>
          <p:cNvPr id="773" name="Right Click on your package directory under “test”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 Click on your package directory under “test”.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Screen Shot 2018-12-29 at 4.08.40 PM.png" descr="Screen Shot 2018-12-29 at 4.08.4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033" r="0" b="100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76" name="Call it someth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Call it something</a:t>
            </a:r>
          </a:p>
        </p:txBody>
      </p:sp>
      <p:sp>
        <p:nvSpPr>
          <p:cNvPr id="777" name="As long as it ends in Test we’re cool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As long as it ends in Test we’re cool.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public class NetworkCountTest {…"/>
          <p:cNvSpPr txBox="1"/>
          <p:nvPr>
            <p:ph type="body" idx="14"/>
          </p:nvPr>
        </p:nvSpPr>
        <p:spPr>
          <a:xfrm>
            <a:off x="298547" y="144867"/>
            <a:ext cx="23450605" cy="53594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59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NetworkCountTest {</a:t>
            </a:r>
          </a:p>
          <a:p>
            <a:pPr algn="l" defTabSz="457200">
              <a:defRPr sz="59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</a:t>
            </a:r>
            <a:r>
              <a:t>@Rule</a:t>
            </a:r>
          </a:p>
          <a:p>
            <a:pPr algn="l" defTabSz="457200">
              <a:defRPr b="1" sz="59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808002"/>
                </a:solidFill>
              </a:rPr>
              <a:t>    </a:t>
            </a:r>
            <a:r>
              <a:t>public final </a:t>
            </a:r>
            <a:r>
              <a:rPr b="0">
                <a:solidFill>
                  <a:srgbClr val="000000"/>
                </a:solidFill>
              </a:rPr>
              <a:t>Neo4jRule </a:t>
            </a:r>
            <a:r>
              <a:rPr>
                <a:solidFill>
                  <a:srgbClr val="66187A"/>
                </a:solidFill>
              </a:rPr>
              <a:t>neo4j </a:t>
            </a:r>
            <a:r>
              <a:rPr b="0">
                <a:solidFill>
                  <a:srgbClr val="000000"/>
                </a:solidFill>
              </a:rPr>
              <a:t>= </a:t>
            </a:r>
            <a:r>
              <a:t>new </a:t>
            </a:r>
            <a:r>
              <a:rPr b="0">
                <a:solidFill>
                  <a:srgbClr val="000000"/>
                </a:solidFill>
              </a:rPr>
              <a:t>Neo4jRule()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59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.withProcedure(Procedures.</a:t>
            </a:r>
            <a:r>
              <a:rPr b="1">
                <a:solidFill>
                  <a:srgbClr val="011480"/>
                </a:solidFill>
              </a:rPr>
              <a:t>class</a:t>
            </a:r>
            <a:r>
              <a:t>)</a:t>
            </a:r>
          </a:p>
          <a:p>
            <a:pPr algn="l" defTabSz="457200">
              <a:defRPr sz="59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.withFixture(</a:t>
            </a:r>
            <a:r>
              <a:rPr b="1" i="1">
                <a:solidFill>
                  <a:srgbClr val="66187A"/>
                </a:solidFill>
              </a:rPr>
              <a:t>MODEL_STATEMENT</a:t>
            </a: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Move-the-Needle.png" descr="Move-the-Needl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904" t="0" r="390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8" name="Amazon, microsoft,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Amazon, microsoft, </a:t>
            </a:r>
          </a:p>
          <a:p>
            <a:pPr/>
            <a:r>
              <a:t>ibm, oracle</a:t>
            </a:r>
          </a:p>
        </p:txBody>
      </p:sp>
      <p:sp>
        <p:nvSpPr>
          <p:cNvPr id="259" name="Do not care about the Graph Database Market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/>
            <a:r>
              <a:t>Do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not care</a:t>
            </a:r>
            <a:r>
              <a:t> about the Graph Database Market. </a:t>
            </a:r>
          </a:p>
          <a:p>
            <a:pPr algn="l"/>
          </a:p>
          <a:p>
            <a:pPr algn="l"/>
            <a:r>
              <a:t>They will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not invest</a:t>
            </a:r>
            <a:r>
              <a:t> in it beyond the bare minimum to say MeToo. </a:t>
            </a:r>
          </a:p>
          <a:p>
            <a:pPr algn="l"/>
          </a:p>
          <a:p>
            <a:pPr algn="l"/>
            <a:r>
              <a:t>Graphs have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no future</a:t>
            </a:r>
            <a:r>
              <a:t> in their hands.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rivate static final String MODEL_STATEMENT =…"/>
          <p:cNvSpPr txBox="1"/>
          <p:nvPr>
            <p:ph type="body" idx="14"/>
          </p:nvPr>
        </p:nvSpPr>
        <p:spPr>
          <a:xfrm>
            <a:off x="298547" y="144867"/>
            <a:ext cx="23450605" cy="105918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sz="51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private static final </a:t>
            </a:r>
            <a:r>
              <a:rPr b="0">
                <a:solidFill>
                  <a:srgbClr val="000000"/>
                </a:solidFill>
              </a:rPr>
              <a:t>String </a:t>
            </a:r>
            <a:r>
              <a:rPr i="1">
                <a:solidFill>
                  <a:srgbClr val="66187A"/>
                </a:solidFill>
              </a:rPr>
              <a:t>MODEL_STATEMENT </a:t>
            </a:r>
            <a:r>
              <a:rPr b="0">
                <a:solidFill>
                  <a:srgbClr val="000000"/>
                </a:solidFill>
              </a:rPr>
              <a:t>=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t>"CREATE (n1:User { username:'User-1' })"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(n2:User { username:'User-2' })"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(n3:User { username:'User-3' })"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(n4:User { username:'User-4' })"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(n5:User { username:'User-5' })"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(n6:User { username:'User-6' })"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(n1)-[:FRIENDS]-&gt;(n3)"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(n2)-[:FRIENDS]-&gt;(n3)"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(n2)-[:FRIENDS]-&gt;(n1)"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(n3)-[:FRIENDS]-&gt;(n4)"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(n4)-[:FRIENDS]-&gt;(n5)" </a:t>
            </a:r>
            <a:r>
              <a:rPr b="0">
                <a:solidFill>
                  <a:srgbClr val="000000"/>
                </a:solidFill>
              </a:rPr>
              <a:t>+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  </a:t>
            </a:r>
            <a:r>
              <a:t>"CREATE (n6)-[:FRIENDS]-&gt;(n4)"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@Test…"/>
          <p:cNvSpPr txBox="1"/>
          <p:nvPr>
            <p:ph type="body" idx="14"/>
          </p:nvPr>
        </p:nvSpPr>
        <p:spPr>
          <a:xfrm>
            <a:off x="298547" y="144867"/>
            <a:ext cx="23450605" cy="131699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42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@Test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void </a:t>
            </a:r>
            <a:r>
              <a:t>shouldNetworkCount()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// In a try-block, to make sure we close the driver after the test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</a:t>
            </a:r>
            <a:r>
              <a:rPr b="1">
                <a:solidFill>
                  <a:srgbClr val="011480"/>
                </a:solidFill>
              </a:rPr>
              <a:t>try</a:t>
            </a:r>
            <a:r>
              <a:t>( Driver driver = GraphDatabase.</a:t>
            </a:r>
            <a:r>
              <a:rPr i="1"/>
              <a:t>driver</a:t>
            </a:r>
            <a:r>
              <a:t>( </a:t>
            </a:r>
            <a:r>
              <a:rPr b="1">
                <a:solidFill>
                  <a:srgbClr val="66187A"/>
                </a:solidFill>
              </a:rPr>
              <a:t>neo4j</a:t>
            </a:r>
            <a:r>
              <a:t>.boltURI() ,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Config.</a:t>
            </a:r>
            <a:r>
              <a:rPr i="1"/>
              <a:t>build</a:t>
            </a:r>
            <a:r>
              <a:t>().withoutEncryption().toConfig() ) )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Given I've started Neo4j with the procedure</a:t>
            </a: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//       which my 'neo4j' rule above does.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t>Session session = driver.session();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When I use the procedure</a:t>
            </a:r>
          </a:p>
          <a:p>
            <a:pPr algn="l" defTabSz="457200">
              <a:defRPr b="1" sz="4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 i="1">
                <a:solidFill>
                  <a:srgbClr val="808080"/>
                </a:solidFill>
              </a:rPr>
              <a:t>        </a:t>
            </a:r>
            <a:r>
              <a:rPr b="0">
                <a:solidFill>
                  <a:srgbClr val="000000"/>
                </a:solidFill>
              </a:rPr>
              <a:t>StatementResult result = session.run( 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4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 </a:t>
            </a:r>
            <a:r>
              <a:t>"CALL com.maxdemarzi.network.count($username, $distance)"</a:t>
            </a:r>
            <a:r>
              <a:rPr b="0">
                <a:solidFill>
                  <a:srgbClr val="000000"/>
                </a:solidFill>
              </a:rPr>
              <a:t>,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</a:t>
            </a:r>
            <a:r>
              <a:rPr i="1"/>
              <a:t>parameters</a:t>
            </a:r>
            <a:r>
              <a:t>( </a:t>
            </a:r>
            <a:r>
              <a:rPr b="1">
                <a:solidFill>
                  <a:srgbClr val="018001"/>
                </a:solidFill>
              </a:rPr>
              <a:t>"username"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"User-1"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"distance"</a:t>
            </a:r>
            <a:r>
              <a:t>, </a:t>
            </a:r>
            <a:r>
              <a:rPr>
                <a:solidFill>
                  <a:srgbClr val="0432FF"/>
                </a:solidFill>
              </a:rPr>
              <a:t>3 </a:t>
            </a:r>
            <a:r>
              <a:t>) );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Then I should get what I expect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rPr i="1"/>
              <a:t>assertThat</a:t>
            </a:r>
            <a:r>
              <a:t>(result.single().get(</a:t>
            </a:r>
            <a:r>
              <a:rPr b="1">
                <a:solidFill>
                  <a:srgbClr val="018001"/>
                </a:solidFill>
              </a:rPr>
              <a:t>"value"</a:t>
            </a:r>
            <a:r>
              <a:t>).asLong(), </a:t>
            </a:r>
            <a:r>
              <a:rPr i="1"/>
              <a:t>equalTo</a:t>
            </a:r>
            <a:r>
              <a:t>(</a:t>
            </a:r>
            <a:r>
              <a:rPr>
                <a:solidFill>
                  <a:srgbClr val="0432FF"/>
                </a:solidFill>
              </a:rPr>
              <a:t>5L</a:t>
            </a:r>
            <a:r>
              <a:t>));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@Procedure(name = &quot;com.maxdemarzi.network.count&quot;, mode = Mode.READ)…"/>
          <p:cNvSpPr txBox="1"/>
          <p:nvPr>
            <p:ph type="body" idx="14"/>
          </p:nvPr>
        </p:nvSpPr>
        <p:spPr>
          <a:xfrm>
            <a:off x="298547" y="144867"/>
            <a:ext cx="23450605" cy="6197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sz="4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808002"/>
                </a:solidFill>
              </a:rPr>
              <a:t>@Procedure</a:t>
            </a:r>
            <a:r>
              <a:rPr b="0">
                <a:solidFill>
                  <a:srgbClr val="000000"/>
                </a:solidFill>
              </a:rPr>
              <a:t>(name = </a:t>
            </a:r>
            <a:r>
              <a:t>"com.maxdemarzi.network.count"</a:t>
            </a:r>
            <a:r>
              <a:rPr b="0">
                <a:solidFill>
                  <a:srgbClr val="000000"/>
                </a:solidFill>
              </a:rPr>
              <a:t>, mode = Mode.</a:t>
            </a:r>
            <a:r>
              <a:rPr i="1">
                <a:solidFill>
                  <a:srgbClr val="66187A"/>
                </a:solidFill>
              </a:rPr>
              <a:t>READ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4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808002"/>
                </a:solidFill>
              </a:rPr>
              <a:t>@Description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t>"CALL com.maxdemarzi.network.count(String said)"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</a:t>
            </a:r>
            <a:r>
              <a:t>Stream&lt;LongResult&gt; networkCount(</a:t>
            </a:r>
            <a:r>
              <a:rPr>
                <a:solidFill>
                  <a:srgbClr val="808002"/>
                </a:solidFill>
              </a:rPr>
              <a:t>@Name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"username"</a:t>
            </a:r>
            <a:r>
              <a:t>) String username,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</a:t>
            </a:r>
            <a:r>
              <a:rPr>
                <a:solidFill>
                  <a:srgbClr val="808002"/>
                </a:solidFill>
              </a:rPr>
              <a:t>@Name</a:t>
            </a:r>
            <a:r>
              <a:t>(value=</a:t>
            </a:r>
            <a:r>
              <a:rPr b="1">
                <a:solidFill>
                  <a:srgbClr val="018001"/>
                </a:solidFill>
              </a:rPr>
              <a:t>"distance"</a:t>
            </a:r>
            <a:r>
              <a:t>, defaultValue = </a:t>
            </a:r>
            <a:r>
              <a:rPr b="1">
                <a:solidFill>
                  <a:srgbClr val="018001"/>
                </a:solidFill>
              </a:rPr>
              <a:t>"1"</a:t>
            </a:r>
            <a:r>
              <a:t>) Long distance) {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(distance &lt; </a:t>
            </a:r>
            <a:r>
              <a:rPr>
                <a:solidFill>
                  <a:srgbClr val="0432FF"/>
                </a:solidFill>
              </a:rPr>
              <a:t>1</a:t>
            </a:r>
            <a:r>
              <a:t>)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empty</a:t>
            </a:r>
            <a:r>
              <a:t>();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Node user = </a:t>
            </a:r>
            <a:r>
              <a:rPr b="1">
                <a:solidFill>
                  <a:srgbClr val="66187A"/>
                </a:solidFill>
              </a:rPr>
              <a:t>db</a:t>
            </a:r>
            <a:r>
              <a:t>.findNode(Label.</a:t>
            </a:r>
            <a:r>
              <a:rPr i="1"/>
              <a:t>label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"User"</a:t>
            </a:r>
            <a:r>
              <a:t>), </a:t>
            </a:r>
            <a:r>
              <a:rPr b="1">
                <a:solidFill>
                  <a:srgbClr val="018001"/>
                </a:solidFill>
              </a:rPr>
              <a:t>"username"</a:t>
            </a:r>
            <a:r>
              <a:t>, username);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(user == </a:t>
            </a:r>
            <a:r>
              <a:rPr b="1">
                <a:solidFill>
                  <a:srgbClr val="011480"/>
                </a:solidFill>
              </a:rPr>
              <a:t>null</a:t>
            </a:r>
            <a:r>
              <a:t>) {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empty</a:t>
            </a:r>
            <a:r>
              <a:t>();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 </a:t>
            </a:r>
            <a:r>
              <a:rPr b="1">
                <a:solidFill>
                  <a:srgbClr val="011480"/>
                </a:solidFill>
              </a:rPr>
              <a:t>else </a:t>
            </a:r>
            <a:r>
              <a:t>{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Iterator&lt;Node&gt; iterator;…"/>
          <p:cNvSpPr txBox="1"/>
          <p:nvPr>
            <p:ph type="body" idx="14"/>
          </p:nvPr>
        </p:nvSpPr>
        <p:spPr>
          <a:xfrm>
            <a:off x="298547" y="144867"/>
            <a:ext cx="23450605" cy="9245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7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Iterator&lt;Node&gt; iterator;</a:t>
            </a:r>
          </a:p>
          <a:p>
            <a:pPr algn="l" defTabSz="457200">
              <a:defRPr sz="7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Node current;</a:t>
            </a:r>
          </a:p>
          <a:p>
            <a:pPr algn="l" defTabSz="457200">
              <a:defRPr sz="7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7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HashSet&lt;Node&gt; seen =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HashSet&lt;&gt;();</a:t>
            </a:r>
          </a:p>
          <a:p>
            <a:pPr algn="l" defTabSz="457200">
              <a:defRPr sz="7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HashSet&lt;Node&gt; nextA =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HashSet&lt;&gt;();</a:t>
            </a:r>
          </a:p>
          <a:p>
            <a:pPr algn="l" defTabSz="457200">
              <a:defRPr sz="7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HashSet&lt;Node&gt; nextB =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HashSet&lt;&gt;();</a:t>
            </a:r>
          </a:p>
          <a:p>
            <a:pPr algn="l" defTabSz="457200">
              <a:defRPr sz="7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7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seen.add(user);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// First Hop…"/>
          <p:cNvSpPr txBox="1"/>
          <p:nvPr>
            <p:ph type="body" idx="14"/>
          </p:nvPr>
        </p:nvSpPr>
        <p:spPr>
          <a:xfrm>
            <a:off x="298547" y="144867"/>
            <a:ext cx="23450605" cy="38100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i="1" sz="6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First Hop</a:t>
            </a:r>
          </a:p>
          <a:p>
            <a:pPr algn="l" defTabSz="457200">
              <a:defRPr sz="6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for </a:t>
            </a:r>
            <a:r>
              <a:t>(Relationship r : user.getRelationships()) {</a:t>
            </a:r>
          </a:p>
          <a:p>
            <a:pPr algn="l" defTabSz="457200">
              <a:defRPr sz="6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nextB.add(r.getOtherNode(user));</a:t>
            </a:r>
          </a:p>
          <a:p>
            <a:pPr algn="l" defTabSz="457200">
              <a:defRPr sz="6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for(int i = 1; i &lt; distance; i++) {…"/>
          <p:cNvSpPr txBox="1"/>
          <p:nvPr>
            <p:ph type="body" idx="14"/>
          </p:nvPr>
        </p:nvSpPr>
        <p:spPr>
          <a:xfrm>
            <a:off x="298547" y="144867"/>
            <a:ext cx="23450605" cy="105918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for</a:t>
            </a:r>
            <a:r>
              <a:t>(</a:t>
            </a:r>
            <a:r>
              <a:rPr b="1">
                <a:solidFill>
                  <a:srgbClr val="011480"/>
                </a:solidFill>
              </a:rPr>
              <a:t>int </a:t>
            </a:r>
            <a:r>
              <a:t>i = </a:t>
            </a:r>
            <a:r>
              <a:rPr>
                <a:solidFill>
                  <a:srgbClr val="0432FF"/>
                </a:solidFill>
              </a:rPr>
              <a:t>1</a:t>
            </a:r>
            <a:r>
              <a:t>; i &lt; distance; i++) {</a:t>
            </a:r>
          </a:p>
          <a:p>
            <a:pPr algn="l" defTabSz="457200">
              <a:defRPr i="1" sz="51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// next even Hop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</a:t>
            </a:r>
            <a:r>
              <a:t>nextB.removeAll(seen);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seen.addAll(nextB);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nextA.clear();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iterator = nextB.iterator();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while </a:t>
            </a:r>
            <a:r>
              <a:t>(iterator.hasNext()) {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current = iterator.next();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for </a:t>
            </a:r>
            <a:r>
              <a:t>(Relationship r : current.getRelationships()) {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nextA.add(r.getOtherNode(current));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}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i++;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if (i &lt; distance) {…"/>
          <p:cNvSpPr txBox="1"/>
          <p:nvPr>
            <p:ph type="body" idx="14"/>
          </p:nvPr>
        </p:nvSpPr>
        <p:spPr>
          <a:xfrm>
            <a:off x="298547" y="144867"/>
            <a:ext cx="23450605" cy="114808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(i &lt; distance) {</a:t>
            </a:r>
          </a:p>
          <a:p>
            <a:pPr algn="l" defTabSz="457200">
              <a:defRPr i="1" sz="48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next odd Hop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t>nextA.removeAll(seen);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seen.addAll(nextA);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nextB.clear();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iterator = nextB.iterator();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while </a:t>
            </a:r>
            <a:r>
              <a:t>(iterator.hasNext()) {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current = iterator.next();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rPr b="1">
                <a:solidFill>
                  <a:srgbClr val="011480"/>
                </a:solidFill>
              </a:rPr>
              <a:t>for </a:t>
            </a:r>
            <a:r>
              <a:t>(Relationship r : current.getRelationships()) {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nextA.add(r.getOtherNode(current));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}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}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if((distance % 2) == 0) {…"/>
          <p:cNvSpPr txBox="1"/>
          <p:nvPr>
            <p:ph type="body" idx="14"/>
          </p:nvPr>
        </p:nvSpPr>
        <p:spPr>
          <a:xfrm>
            <a:off x="298547" y="144867"/>
            <a:ext cx="23450605" cy="8483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5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if</a:t>
            </a:r>
            <a:r>
              <a:t>((distance % </a:t>
            </a:r>
            <a:r>
              <a:rPr>
                <a:solidFill>
                  <a:srgbClr val="0432FF"/>
                </a:solidFill>
              </a:rPr>
              <a:t>2</a:t>
            </a:r>
            <a:r>
              <a:t>) == </a:t>
            </a:r>
            <a:r>
              <a:rPr>
                <a:solidFill>
                  <a:srgbClr val="0432FF"/>
                </a:solidFill>
              </a:rPr>
              <a:t>0</a:t>
            </a:r>
            <a:r>
              <a:t>) {</a:t>
            </a:r>
          </a:p>
          <a:p>
            <a:pPr algn="l" defTabSz="457200">
              <a:defRPr sz="5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seen.addAll(nextA);</a:t>
            </a:r>
          </a:p>
          <a:p>
            <a:pPr algn="l" defTabSz="457200">
              <a:defRPr b="1" sz="57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} </a:t>
            </a:r>
            <a:r>
              <a:t>else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5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seen.addAll(nextB);</a:t>
            </a:r>
          </a:p>
          <a:p>
            <a:pPr algn="l" defTabSz="457200">
              <a:defRPr sz="5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algn="l" defTabSz="457200">
              <a:defRPr sz="5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57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remove starting node</a:t>
            </a:r>
          </a:p>
          <a:p>
            <a:pPr algn="l" defTabSz="457200">
              <a:defRPr sz="5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seen.remove(user);</a:t>
            </a:r>
          </a:p>
          <a:p>
            <a:pPr algn="l" defTabSz="457200">
              <a:defRPr sz="5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5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of</a:t>
            </a:r>
            <a:r>
              <a:t>(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LongResult((</a:t>
            </a:r>
            <a:r>
              <a:rPr b="1">
                <a:solidFill>
                  <a:srgbClr val="011480"/>
                </a:solidFill>
              </a:rPr>
              <a:t>long</a:t>
            </a:r>
            <a:r>
              <a:t>) seen.size()));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Screen Shot 2018-12-29 at 4.43.34 PM.png" descr="Screen Shot 2018-12-29 at 4.43.3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740" r="0" b="43629"/>
          <a:stretch>
            <a:fillRect/>
          </a:stretch>
        </p:blipFill>
        <p:spPr>
          <a:xfrm>
            <a:off x="5258934" y="736599"/>
            <a:ext cx="13891532" cy="8242301"/>
          </a:xfrm>
          <a:prstGeom prst="rect">
            <a:avLst/>
          </a:prstGeom>
        </p:spPr>
      </p:pic>
      <p:sp>
        <p:nvSpPr>
          <p:cNvPr id="798" name="Test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it</a:t>
            </a:r>
          </a:p>
        </p:txBody>
      </p:sp>
      <p:sp>
        <p:nvSpPr>
          <p:cNvPr id="799" name="Right Click on ShouldNetworkCoun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 Click on ShouldNetworkCount.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1" name="Screen Shot 2018-12-29 at 4.47.20 PM.png" descr="Screen Shot 2018-12-29 at 4.47.2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377" t="0" r="437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02" name="It Fa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Fails</a:t>
            </a:r>
          </a:p>
        </p:txBody>
      </p:sp>
      <p:sp>
        <p:nvSpPr>
          <p:cNvPr id="803" name="WTF!!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WTF!!!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creen Shot 2018-12-28 at 1.58.34 PM.png" descr="Screen Shot 2018-12-28 at 1.58.3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9384" t="0" r="9384" b="0"/>
          <a:stretch>
            <a:fillRect/>
          </a:stretch>
        </p:blipFill>
        <p:spPr>
          <a:xfrm>
            <a:off x="2463800" y="1096816"/>
            <a:ext cx="19481800" cy="7521868"/>
          </a:xfrm>
          <a:prstGeom prst="rect">
            <a:avLst/>
          </a:prstGeom>
        </p:spPr>
      </p:pic>
      <p:sp>
        <p:nvSpPr>
          <p:cNvPr id="262" name="What about DataStax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DataStax?</a:t>
            </a:r>
          </a:p>
        </p:txBody>
      </p:sp>
      <p:sp>
        <p:nvSpPr>
          <p:cNvPr id="263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Finding_Bug-512.png" descr="Finding_Bug-512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083549" y="736600"/>
            <a:ext cx="8242302" cy="8242300"/>
          </a:xfrm>
          <a:prstGeom prst="rect">
            <a:avLst/>
          </a:prstGeom>
        </p:spPr>
      </p:pic>
      <p:sp>
        <p:nvSpPr>
          <p:cNvPr id="806" name="Bu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Bug</a:t>
            </a:r>
          </a:p>
        </p:txBody>
      </p:sp>
      <p:sp>
        <p:nvSpPr>
          <p:cNvPr id="807" name="Find it, fix i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it, fix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Screen Shot 2018-12-29 at 4.51.15 PM.png" descr="Screen Shot 2018-12-29 at 4.51.1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3800" y="1392358"/>
            <a:ext cx="19481800" cy="6930784"/>
          </a:xfrm>
          <a:prstGeom prst="rect">
            <a:avLst/>
          </a:prstGeom>
        </p:spPr>
      </p:pic>
      <p:sp>
        <p:nvSpPr>
          <p:cNvPr id="810" name="Debu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Debug</a:t>
            </a:r>
          </a:p>
        </p:txBody>
      </p:sp>
      <p:sp>
        <p:nvSpPr>
          <p:cNvPr id="811" name="Add a “breakpoint” and click the debug icon (seen on top right)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“breakpoint” and click the debug icon (seen on top right).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Screen Shot 2018-12-29 at 4.58.05 PM.png" descr="Screen Shot 2018-12-29 at 4.58.0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70" t="5923" r="170" b="59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14" name="Here it 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Here it is</a:t>
            </a:r>
          </a:p>
        </p:txBody>
      </p:sp>
      <p:sp>
        <p:nvSpPr>
          <p:cNvPr id="815" name="We clear nextB and then iterate over it?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clear nextB and then iterate over it? </a:t>
            </a:r>
          </a:p>
          <a:p>
            <a:pPr/>
            <a:r>
              <a:t>Copy and paste botch. Switch nextA and nextB.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if (i &lt; distance) {…"/>
          <p:cNvSpPr txBox="1"/>
          <p:nvPr>
            <p:ph type="body" idx="14"/>
          </p:nvPr>
        </p:nvSpPr>
        <p:spPr>
          <a:xfrm>
            <a:off x="298547" y="144867"/>
            <a:ext cx="23450605" cy="114808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(i &lt; distance) {</a:t>
            </a:r>
          </a:p>
          <a:p>
            <a:pPr algn="l" defTabSz="457200">
              <a:defRPr i="1" sz="48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next odd Hop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t>nextA.removeAll(seen);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seen.addAll(nextA);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nextB.clear();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iterator = 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nextA</a:t>
            </a:r>
            <a:r>
              <a:t>.iterator();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while </a:t>
            </a:r>
            <a:r>
              <a:t>(iterator.hasNext()) {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current = iterator.next();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rPr b="1">
                <a:solidFill>
                  <a:srgbClr val="011480"/>
                </a:solidFill>
              </a:rPr>
              <a:t>for </a:t>
            </a:r>
            <a:r>
              <a:t>(Relationship r : current.getRelationships()) {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nextB</a:t>
            </a:r>
            <a:r>
              <a:t>.add(r.getOtherNode(current));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}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}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Screen Shot 2018-12-29 at 4.43.34 PM.png" descr="Screen Shot 2018-12-29 at 4.43.34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740" r="0" b="43629"/>
          <a:stretch>
            <a:fillRect/>
          </a:stretch>
        </p:blipFill>
        <p:spPr>
          <a:xfrm>
            <a:off x="5258934" y="736600"/>
            <a:ext cx="13891533" cy="8242301"/>
          </a:xfrm>
          <a:prstGeom prst="rect">
            <a:avLst/>
          </a:prstGeom>
        </p:spPr>
      </p:pic>
      <p:sp>
        <p:nvSpPr>
          <p:cNvPr id="820" name="Test it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it Again</a:t>
            </a:r>
          </a:p>
        </p:txBody>
      </p:sp>
      <p:sp>
        <p:nvSpPr>
          <p:cNvPr id="821" name="Right Click on ShouldNetworkCoun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Right Click on ShouldNetworkCount.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creen Shot 2018-12-29 at 4.44.03 PM.png" descr="Screen Shot 2018-12-29 at 4.44.0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377" t="0" r="437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24" name="It pas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passes</a:t>
            </a:r>
          </a:p>
        </p:txBody>
      </p:sp>
      <p:sp>
        <p:nvSpPr>
          <p:cNvPr id="825" name="It bette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 better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7" name="Screen Shot 2018-12-29 at 4.42.50 PM.png" descr="Screen Shot 2018-12-29 at 4.42.5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9391290" y="736600"/>
            <a:ext cx="5626820" cy="8242300"/>
          </a:xfrm>
          <a:prstGeom prst="rect">
            <a:avLst/>
          </a:prstGeom>
        </p:spPr>
      </p:pic>
      <p:sp>
        <p:nvSpPr>
          <p:cNvPr id="82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29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creen Shot 2018-12-28 at 8.36.39 PM.png" descr="Screen Shot 2018-12-28 at 8.36.3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573000" y="1618524"/>
            <a:ext cx="10045700" cy="10428152"/>
          </a:xfrm>
          <a:prstGeom prst="rect">
            <a:avLst/>
          </a:prstGeom>
        </p:spPr>
      </p:pic>
      <p:sp>
        <p:nvSpPr>
          <p:cNvPr id="832" name="Package it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Package it Again</a:t>
            </a:r>
          </a:p>
        </p:txBody>
      </p:sp>
      <p:sp>
        <p:nvSpPr>
          <p:cNvPr id="833" name="Find the “Maven Projects” side tab, expand “Lifecyle”, double click on “package”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the “Maven Projects” side tab, expand “Lifecyle”, double click on “package”.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Screen Shot 2018-12-28 at 8.56.20 PM.png" descr="Screen Shot 2018-12-28 at 8.56.2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168" r="0" b="111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36" name="Copy it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Copy it Again</a:t>
            </a:r>
          </a:p>
        </p:txBody>
      </p:sp>
      <p:sp>
        <p:nvSpPr>
          <p:cNvPr id="837" name="Into your plugins folder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Into your plugins folder.</a:t>
            </a:r>
          </a:p>
          <a:p>
            <a:pPr/>
            <a:r>
              <a:t>Just like the README.md said.</a:t>
            </a:r>
          </a:p>
          <a:p>
            <a:pPr/>
          </a:p>
          <a:p>
            <a:pPr/>
            <a:r>
              <a:t>And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restart</a:t>
            </a:r>
            <a:r>
              <a:t> your Neo4j.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Screen Shot 2018-12-29 at 5.08.46 PM.png" descr="Screen Shot 2018-12-29 at 5.08.46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445355" y="736600"/>
            <a:ext cx="17518690" cy="8242300"/>
          </a:xfrm>
          <a:prstGeom prst="rect">
            <a:avLst/>
          </a:prstGeom>
        </p:spPr>
      </p:pic>
      <p:sp>
        <p:nvSpPr>
          <p:cNvPr id="840" name="30 seco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30 seconds</a:t>
            </a:r>
          </a:p>
        </p:txBody>
      </p:sp>
      <p:sp>
        <p:nvSpPr>
          <p:cNvPr id="841" name="Sloooooooooooow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Sloooooooooooow.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creen Shot 2018-12-04 at 6.29.15 PM.png" descr="Screen Shot 2018-12-04 at 6.29.1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9494" r="0" b="19494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6" name="boat.jpeg" descr="boat.jpe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19022" t="0" r="19022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7" name="Screen Shot 2018-12-04 at 6.27.40 PM.png" descr="Screen Shot 2018-12-04 at 6.27.40 PM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945745" y="1845651"/>
            <a:ext cx="11023600" cy="100246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Screen Shot 2018-12-29 at 5.05.53 PM.png" descr="Screen Shot 2018-12-29 at 5.05.5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868" r="0" b="8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44" name="300 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300 ms</a:t>
            </a:r>
          </a:p>
        </p:txBody>
      </p:sp>
      <p:sp>
        <p:nvSpPr>
          <p:cNvPr id="845" name="Eat that Cypher…and we got the right answer not off by 1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Eat that Cypher…and we got the right answer not off by 1.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7" name="staples-hard-button.jpg" descr="staples-hard-button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8596" r="0" b="6214"/>
          <a:stretch>
            <a:fillRect/>
          </a:stretch>
        </p:blipFill>
        <p:spPr>
          <a:xfrm>
            <a:off x="2463800" y="736600"/>
            <a:ext cx="19481800" cy="8242301"/>
          </a:xfrm>
          <a:prstGeom prst="rect">
            <a:avLst/>
          </a:prstGeom>
        </p:spPr>
      </p:pic>
      <p:sp>
        <p:nvSpPr>
          <p:cNvPr id="848" name="that was h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 was hard</a:t>
            </a:r>
          </a:p>
        </p:txBody>
      </p:sp>
      <p:sp>
        <p:nvSpPr>
          <p:cNvPr id="849" name="That’s a lot of code for 3 lines of Cypher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That’s a lot of code for 3 lines of Cypher.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Traversal API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Traversal API</a:t>
            </a:r>
          </a:p>
        </p:txBody>
      </p:sp>
      <p:sp>
        <p:nvSpPr>
          <p:cNvPr id="852" name="How does it work, when do I use it, when do I not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does it work, when do I use it, when do I not.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cypher2.jpg" descr="cypher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560" r="0" b="16370"/>
          <a:stretch>
            <a:fillRect/>
          </a:stretch>
        </p:blipFill>
        <p:spPr>
          <a:xfrm>
            <a:off x="2463800" y="736599"/>
            <a:ext cx="19481801" cy="8242301"/>
          </a:xfrm>
          <a:prstGeom prst="rect">
            <a:avLst/>
          </a:prstGeom>
        </p:spPr>
      </p:pic>
      <p:sp>
        <p:nvSpPr>
          <p:cNvPr id="855" name="What is cypher do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cypher doing?</a:t>
            </a:r>
          </a:p>
        </p:txBody>
      </p:sp>
      <p:sp>
        <p:nvSpPr>
          <p:cNvPr id="856" name="We will do the sam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will do the same.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@Procedure(name = &quot;com.maxdemarzi.network.count2&quot;, mode = Mode.READ)…"/>
          <p:cNvSpPr txBox="1"/>
          <p:nvPr>
            <p:ph type="body" idx="14"/>
          </p:nvPr>
        </p:nvSpPr>
        <p:spPr>
          <a:xfrm>
            <a:off x="298547" y="144867"/>
            <a:ext cx="23450605" cy="6197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sz="4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808002"/>
                </a:solidFill>
              </a:rPr>
              <a:t>@Procedure</a:t>
            </a:r>
            <a:r>
              <a:rPr b="0">
                <a:solidFill>
                  <a:srgbClr val="000000"/>
                </a:solidFill>
              </a:rPr>
              <a:t>(name = </a:t>
            </a:r>
            <a:r>
              <a:t>"com.maxdemarzi.network.count2"</a:t>
            </a:r>
            <a:r>
              <a:rPr b="0">
                <a:solidFill>
                  <a:srgbClr val="000000"/>
                </a:solidFill>
              </a:rPr>
              <a:t>, mode = Mode.</a:t>
            </a:r>
            <a:r>
              <a:rPr i="1">
                <a:solidFill>
                  <a:srgbClr val="66187A"/>
                </a:solidFill>
              </a:rPr>
              <a:t>READ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4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808002"/>
                </a:solidFill>
              </a:rPr>
              <a:t>@Description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t>"CALL com.maxdemarzi.network.count2(String said)"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</a:t>
            </a:r>
            <a:r>
              <a:t>Stream&lt;LongResult&gt; networkCount2(</a:t>
            </a:r>
            <a:r>
              <a:rPr>
                <a:solidFill>
                  <a:srgbClr val="808002"/>
                </a:solidFill>
              </a:rPr>
              <a:t>@Name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“username"</a:t>
            </a:r>
            <a:r>
              <a:t>) String username,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</a:t>
            </a:r>
            <a:r>
              <a:rPr>
                <a:solidFill>
                  <a:srgbClr val="808002"/>
                </a:solidFill>
              </a:rPr>
              <a:t>@Name</a:t>
            </a:r>
            <a:r>
              <a:t>(value=</a:t>
            </a:r>
            <a:r>
              <a:rPr b="1">
                <a:solidFill>
                  <a:srgbClr val="018001"/>
                </a:solidFill>
              </a:rPr>
              <a:t>"distance"</a:t>
            </a:r>
            <a:r>
              <a:t>, defaultValue = </a:t>
            </a:r>
            <a:r>
              <a:rPr b="1">
                <a:solidFill>
                  <a:srgbClr val="018001"/>
                </a:solidFill>
              </a:rPr>
              <a:t>"1"</a:t>
            </a:r>
            <a:r>
              <a:t>) Long distance) {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(distance &lt; </a:t>
            </a:r>
            <a:r>
              <a:rPr>
                <a:solidFill>
                  <a:srgbClr val="0432FF"/>
                </a:solidFill>
              </a:rPr>
              <a:t>1</a:t>
            </a:r>
            <a:r>
              <a:t>)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empty</a:t>
            </a:r>
            <a:r>
              <a:t>();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Node user = </a:t>
            </a:r>
            <a:r>
              <a:rPr b="1">
                <a:solidFill>
                  <a:srgbClr val="66187A"/>
                </a:solidFill>
              </a:rPr>
              <a:t>db</a:t>
            </a:r>
            <a:r>
              <a:t>.findNode(Label.</a:t>
            </a:r>
            <a:r>
              <a:rPr i="1"/>
              <a:t>label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"User"</a:t>
            </a:r>
            <a:r>
              <a:t>), </a:t>
            </a:r>
            <a:r>
              <a:rPr b="1">
                <a:solidFill>
                  <a:srgbClr val="018001"/>
                </a:solidFill>
              </a:rPr>
              <a:t>"username"</a:t>
            </a:r>
            <a:r>
              <a:t>, username);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(user == </a:t>
            </a:r>
            <a:r>
              <a:rPr b="1">
                <a:solidFill>
                  <a:srgbClr val="011480"/>
                </a:solidFill>
              </a:rPr>
              <a:t>null</a:t>
            </a:r>
            <a:r>
              <a:t>) {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empty</a:t>
            </a:r>
            <a:r>
              <a:t>();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 </a:t>
            </a:r>
            <a:r>
              <a:rPr b="1">
                <a:solidFill>
                  <a:srgbClr val="011480"/>
                </a:solidFill>
              </a:rPr>
              <a:t>else </a:t>
            </a:r>
            <a:r>
              <a:t>{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} else {…"/>
          <p:cNvSpPr txBox="1"/>
          <p:nvPr>
            <p:ph type="body" idx="14"/>
          </p:nvPr>
        </p:nvSpPr>
        <p:spPr>
          <a:xfrm>
            <a:off x="298547" y="144867"/>
            <a:ext cx="23450605" cy="10769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sz="48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} </a:t>
            </a:r>
            <a:r>
              <a:t>else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HashSet&lt;Node&gt; nodes = 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HashSet&lt;&gt;();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TraversalDescription td = </a:t>
            </a:r>
            <a:r>
              <a:rPr b="1">
                <a:solidFill>
                  <a:srgbClr val="66187A"/>
                </a:solidFill>
              </a:rPr>
              <a:t>db</a:t>
            </a:r>
            <a:r>
              <a:t>.traversalDescription()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.depthFirst()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.expand(PathExpanders.</a:t>
            </a:r>
            <a:r>
              <a:rPr i="1"/>
              <a:t>allTypesAndDirections</a:t>
            </a:r>
            <a:r>
              <a:t>())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.evaluator(Evaluators.</a:t>
            </a:r>
            <a:r>
              <a:rPr i="1"/>
              <a:t>toDepth</a:t>
            </a:r>
            <a:r>
              <a:t>(distance.intValue()))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.uniqueness(Uniqueness.</a:t>
            </a:r>
            <a:r>
              <a:rPr b="1" i="1">
                <a:solidFill>
                  <a:srgbClr val="66187A"/>
                </a:solidFill>
              </a:rPr>
              <a:t>RELATIONSHIP_PATH</a:t>
            </a:r>
            <a:r>
              <a:t>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for </a:t>
            </a:r>
            <a:r>
              <a:t>(Path ignored : td.traverse(user)) {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nodes.add(ignored.endNode());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8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remove starting node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nodes.remove(user);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of</a:t>
            </a:r>
            <a:r>
              <a:t>(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LongResult((</a:t>
            </a:r>
            <a:r>
              <a:rPr b="1">
                <a:solidFill>
                  <a:srgbClr val="011480"/>
                </a:solidFill>
              </a:rPr>
              <a:t>long</a:t>
            </a:r>
            <a:r>
              <a:t>)nodes.size()));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@Test…"/>
          <p:cNvSpPr txBox="1"/>
          <p:nvPr>
            <p:ph type="body" idx="14"/>
          </p:nvPr>
        </p:nvSpPr>
        <p:spPr>
          <a:xfrm>
            <a:off x="298547" y="144867"/>
            <a:ext cx="23450605" cy="131699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42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@Test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void </a:t>
            </a:r>
            <a:r>
              <a:t>shouldNetworkCount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2</a:t>
            </a:r>
            <a:r>
              <a:t>()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// In a try-block, to make sure we close the driver after the test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</a:t>
            </a:r>
            <a:r>
              <a:rPr b="1">
                <a:solidFill>
                  <a:srgbClr val="011480"/>
                </a:solidFill>
              </a:rPr>
              <a:t>try</a:t>
            </a:r>
            <a:r>
              <a:t>( Driver driver = GraphDatabase.</a:t>
            </a:r>
            <a:r>
              <a:rPr i="1"/>
              <a:t>driver</a:t>
            </a:r>
            <a:r>
              <a:t>( </a:t>
            </a:r>
            <a:r>
              <a:rPr b="1">
                <a:solidFill>
                  <a:srgbClr val="66187A"/>
                </a:solidFill>
              </a:rPr>
              <a:t>neo4j</a:t>
            </a:r>
            <a:r>
              <a:t>.boltURI() ,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Config.</a:t>
            </a:r>
            <a:r>
              <a:rPr i="1"/>
              <a:t>build</a:t>
            </a:r>
            <a:r>
              <a:t>().withoutEncryption().toConfig() ) )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Given I've started Neo4j with the procedure</a:t>
            </a: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//       which my 'neo4j' rule above does.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t>Session session = driver.session();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When I use the procedure</a:t>
            </a:r>
          </a:p>
          <a:p>
            <a:pPr algn="l" defTabSz="457200">
              <a:defRPr b="1" sz="4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 i="1">
                <a:solidFill>
                  <a:srgbClr val="808080"/>
                </a:solidFill>
              </a:rPr>
              <a:t>        </a:t>
            </a:r>
            <a:r>
              <a:rPr b="0">
                <a:solidFill>
                  <a:srgbClr val="000000"/>
                </a:solidFill>
              </a:rPr>
              <a:t>StatementResult result = session.run( 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4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</a:t>
            </a:r>
            <a:r>
              <a:t>"CALL com.maxdemarzi.network.count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2</a:t>
            </a:r>
            <a:r>
              <a:t>($username, $distance)"</a:t>
            </a:r>
            <a:r>
              <a:rPr b="0">
                <a:solidFill>
                  <a:srgbClr val="000000"/>
                </a:solidFill>
              </a:rPr>
              <a:t>,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</a:t>
            </a:r>
            <a:r>
              <a:rPr i="1"/>
              <a:t>parameters</a:t>
            </a:r>
            <a:r>
              <a:t>( </a:t>
            </a:r>
            <a:r>
              <a:rPr b="1">
                <a:solidFill>
                  <a:srgbClr val="018001"/>
                </a:solidFill>
              </a:rPr>
              <a:t>"username"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"User-1"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"distance"</a:t>
            </a:r>
            <a:r>
              <a:t>, </a:t>
            </a:r>
            <a:r>
              <a:rPr>
                <a:solidFill>
                  <a:srgbClr val="0432FF"/>
                </a:solidFill>
              </a:rPr>
              <a:t>3 </a:t>
            </a:r>
            <a:r>
              <a:t>) );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Then I should get what I expect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rPr i="1"/>
              <a:t>assertThat</a:t>
            </a:r>
            <a:r>
              <a:t>(result.single().get(</a:t>
            </a:r>
            <a:r>
              <a:rPr b="1">
                <a:solidFill>
                  <a:srgbClr val="018001"/>
                </a:solidFill>
              </a:rPr>
              <a:t>"value"</a:t>
            </a:r>
            <a:r>
              <a:t>).asLong(), </a:t>
            </a:r>
            <a:r>
              <a:rPr i="1"/>
              <a:t>equalTo</a:t>
            </a:r>
            <a:r>
              <a:t>(</a:t>
            </a:r>
            <a:r>
              <a:rPr>
                <a:solidFill>
                  <a:srgbClr val="0432FF"/>
                </a:solidFill>
              </a:rPr>
              <a:t>5L</a:t>
            </a:r>
            <a:r>
              <a:t>));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staples-easy-button.jpg" descr="staples-easy-button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1644" r="0" b="3121"/>
          <a:stretch>
            <a:fillRect/>
          </a:stretch>
        </p:blipFill>
        <p:spPr>
          <a:xfrm>
            <a:off x="5326992" y="736600"/>
            <a:ext cx="13730016" cy="8242301"/>
          </a:xfrm>
          <a:prstGeom prst="rect">
            <a:avLst/>
          </a:prstGeom>
        </p:spPr>
      </p:pic>
      <p:sp>
        <p:nvSpPr>
          <p:cNvPr id="865" name="Way easier n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Way easier no?</a:t>
            </a:r>
          </a:p>
        </p:txBody>
      </p:sp>
      <p:sp>
        <p:nvSpPr>
          <p:cNvPr id="866" name="Is it slower? Is it faster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 it slower? Is it faster?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Screen Shot 2018-12-28 at 8.36.39 PM.png" descr="Screen Shot 2018-12-28 at 8.36.3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573000" y="1618524"/>
            <a:ext cx="10045700" cy="10428152"/>
          </a:xfrm>
          <a:prstGeom prst="rect">
            <a:avLst/>
          </a:prstGeom>
        </p:spPr>
      </p:pic>
      <p:sp>
        <p:nvSpPr>
          <p:cNvPr id="869" name="Package it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Package it Again</a:t>
            </a:r>
          </a:p>
        </p:txBody>
      </p:sp>
      <p:sp>
        <p:nvSpPr>
          <p:cNvPr id="870" name="Find the “Maven Projects” side tab, expand “Lifecyle”, double click on “package”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the “Maven Projects” side tab, expand “Lifecyle”, double click on “package”.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Screen Shot 2018-12-28 at 8.56.20 PM.png" descr="Screen Shot 2018-12-28 at 8.56.2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168" r="0" b="111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73" name="Copy it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Copy it Again</a:t>
            </a:r>
          </a:p>
        </p:txBody>
      </p:sp>
      <p:sp>
        <p:nvSpPr>
          <p:cNvPr id="874" name="Into your plugins folder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Into your plugins folder.</a:t>
            </a:r>
          </a:p>
          <a:p>
            <a:pPr/>
            <a:r>
              <a:t>Just like the README.md said.</a:t>
            </a:r>
          </a:p>
          <a:p>
            <a:pPr/>
          </a:p>
          <a:p>
            <a:pPr/>
            <a:r>
              <a:t>And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restart</a:t>
            </a:r>
            <a:r>
              <a:t> your Neo4j.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janusgraph.png" descr="janusgraph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416" t="0" r="5416" b="0"/>
          <a:stretch>
            <a:fillRect/>
          </a:stretch>
        </p:blipFill>
        <p:spPr>
          <a:xfrm>
            <a:off x="2463800" y="1218550"/>
            <a:ext cx="19481800" cy="7278400"/>
          </a:xfrm>
          <a:prstGeom prst="rect">
            <a:avLst/>
          </a:prstGeom>
        </p:spPr>
      </p:pic>
      <p:sp>
        <p:nvSpPr>
          <p:cNvPr id="270" name="What about janus graph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 janus graph?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Screen Shot 2018-12-29 at 11.20.35 PM.png" descr="Screen Shot 2018-12-29 at 11.20.3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123" r="0" b="21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77" name="3 minu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 minutes</a:t>
            </a:r>
          </a:p>
        </p:txBody>
      </p:sp>
      <p:sp>
        <p:nvSpPr>
          <p:cNvPr id="878" name="WTF?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WTF? </a:t>
            </a:r>
          </a:p>
          <a:p>
            <a:pPr/>
            <a:r>
              <a:t>It’s what the “old” cypher used to do.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cypher3.jpg" descr="cypher3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50" t="0" r="125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81" name="That is really dum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 is really dumb</a:t>
            </a:r>
          </a:p>
        </p:txBody>
      </p:sp>
      <p:sp>
        <p:nvSpPr>
          <p:cNvPr id="882" name="Can we do better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do better?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@Procedure(name = &quot;com.maxdemarzi.network.count3&quot;, mode = Mode.READ)…"/>
          <p:cNvSpPr txBox="1"/>
          <p:nvPr>
            <p:ph type="body" idx="14"/>
          </p:nvPr>
        </p:nvSpPr>
        <p:spPr>
          <a:xfrm>
            <a:off x="298547" y="144867"/>
            <a:ext cx="23450605" cy="6197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sz="4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808002"/>
                </a:solidFill>
              </a:rPr>
              <a:t>@Procedure</a:t>
            </a:r>
            <a:r>
              <a:rPr b="0">
                <a:solidFill>
                  <a:srgbClr val="000000"/>
                </a:solidFill>
              </a:rPr>
              <a:t>(name = </a:t>
            </a:r>
            <a:r>
              <a:t>"com.maxdemarzi.network.count3"</a:t>
            </a:r>
            <a:r>
              <a:rPr b="0">
                <a:solidFill>
                  <a:srgbClr val="000000"/>
                </a:solidFill>
              </a:rPr>
              <a:t>, mode = Mode.</a:t>
            </a:r>
            <a:r>
              <a:rPr i="1">
                <a:solidFill>
                  <a:srgbClr val="66187A"/>
                </a:solidFill>
              </a:rPr>
              <a:t>READ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41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808002"/>
                </a:solidFill>
              </a:rPr>
              <a:t>@Description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t>"CALL com.maxdemarzi.network.count3(String said)"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</a:t>
            </a:r>
            <a:r>
              <a:t>Stream&lt;LongResult&gt; networkCount3(</a:t>
            </a:r>
            <a:r>
              <a:rPr>
                <a:solidFill>
                  <a:srgbClr val="808002"/>
                </a:solidFill>
              </a:rPr>
              <a:t>@Name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“username”</a:t>
            </a:r>
            <a:r>
              <a:t>) String username,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</a:t>
            </a:r>
            <a:r>
              <a:rPr>
                <a:solidFill>
                  <a:srgbClr val="808002"/>
                </a:solidFill>
              </a:rPr>
              <a:t>@Name</a:t>
            </a:r>
            <a:r>
              <a:t>(value=</a:t>
            </a:r>
            <a:r>
              <a:rPr b="1">
                <a:solidFill>
                  <a:srgbClr val="018001"/>
                </a:solidFill>
              </a:rPr>
              <a:t>"distance"</a:t>
            </a:r>
            <a:r>
              <a:t>, defaultValue = </a:t>
            </a:r>
            <a:r>
              <a:rPr b="1">
                <a:solidFill>
                  <a:srgbClr val="018001"/>
                </a:solidFill>
              </a:rPr>
              <a:t>"1"</a:t>
            </a:r>
            <a:r>
              <a:t>) Long distance) {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(distance &lt; </a:t>
            </a:r>
            <a:r>
              <a:rPr>
                <a:solidFill>
                  <a:srgbClr val="0432FF"/>
                </a:solidFill>
              </a:rPr>
              <a:t>1</a:t>
            </a:r>
            <a:r>
              <a:t>)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empty</a:t>
            </a:r>
            <a:r>
              <a:t>();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Node user = </a:t>
            </a:r>
            <a:r>
              <a:rPr b="1">
                <a:solidFill>
                  <a:srgbClr val="66187A"/>
                </a:solidFill>
              </a:rPr>
              <a:t>db</a:t>
            </a:r>
            <a:r>
              <a:t>.findNode(Label.</a:t>
            </a:r>
            <a:r>
              <a:rPr i="1"/>
              <a:t>label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"User"</a:t>
            </a:r>
            <a:r>
              <a:t>), </a:t>
            </a:r>
            <a:r>
              <a:rPr b="1">
                <a:solidFill>
                  <a:srgbClr val="018001"/>
                </a:solidFill>
              </a:rPr>
              <a:t>"username"</a:t>
            </a:r>
            <a:r>
              <a:t>, username);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if </a:t>
            </a:r>
            <a:r>
              <a:t>(user == </a:t>
            </a:r>
            <a:r>
              <a:rPr b="1">
                <a:solidFill>
                  <a:srgbClr val="011480"/>
                </a:solidFill>
              </a:rPr>
              <a:t>null</a:t>
            </a:r>
            <a:r>
              <a:t>) {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empty</a:t>
            </a:r>
            <a:r>
              <a:t>();</a:t>
            </a:r>
          </a:p>
          <a:p>
            <a:pPr algn="l" defTabSz="457200">
              <a:defRPr sz="4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 </a:t>
            </a:r>
            <a:r>
              <a:rPr b="1">
                <a:solidFill>
                  <a:srgbClr val="011480"/>
                </a:solidFill>
              </a:rPr>
              <a:t>else </a:t>
            </a:r>
            <a:r>
              <a:t>{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} else {…"/>
          <p:cNvSpPr txBox="1"/>
          <p:nvPr>
            <p:ph type="body" idx="14"/>
          </p:nvPr>
        </p:nvSpPr>
        <p:spPr>
          <a:xfrm>
            <a:off x="298547" y="144867"/>
            <a:ext cx="23450605" cy="10769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sz="48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} </a:t>
            </a:r>
            <a:r>
              <a:t>else </a:t>
            </a:r>
            <a:r>
              <a:rPr b="0">
                <a:solidFill>
                  <a:srgbClr val="000000"/>
                </a:solidFill>
              </a:rPr>
              <a:t>{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TraversalDescription td = </a:t>
            </a:r>
            <a:r>
              <a:rPr b="1">
                <a:solidFill>
                  <a:srgbClr val="66187A"/>
                </a:solidFill>
              </a:rPr>
              <a:t>db</a:t>
            </a:r>
            <a:r>
              <a:t>.traversalDescription()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.breadthFirst()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.expand(PathExpanders.</a:t>
            </a:r>
            <a:r>
              <a:rPr i="1"/>
              <a:t>allTypesAndDirections</a:t>
            </a:r>
            <a:r>
              <a:t>())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.evaluator(Evaluators.</a:t>
            </a:r>
            <a:r>
              <a:rPr i="1"/>
              <a:t>toDepth</a:t>
            </a:r>
            <a:r>
              <a:t>(distance.intValue()))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uniqueness</a:t>
            </a:r>
            <a:r>
              <a:t>(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Uniqueness</a:t>
            </a:r>
            <a:r>
              <a:t>.</a:t>
            </a:r>
            <a:r>
              <a:rPr b="1" i="1">
                <a:solidFill>
                  <a:srgbClr val="66187A"/>
                </a:solidFill>
              </a:rPr>
              <a:t>NODE_GLOBAL</a:t>
            </a:r>
            <a:r>
              <a:t>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int 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count</a:t>
            </a:r>
            <a:r>
              <a:t> = </a:t>
            </a:r>
            <a:r>
              <a:rPr>
                <a:solidFill>
                  <a:srgbClr val="0432FF"/>
                </a:solidFill>
              </a:rPr>
              <a:t>0</a:t>
            </a:r>
            <a:r>
              <a:t>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for </a:t>
            </a:r>
            <a:r>
              <a:t>(Path ignored : td.traverse(user)) {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count++;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8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// remove starting node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count--;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of</a:t>
            </a:r>
            <a:r>
              <a:t>(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LongResult((</a:t>
            </a:r>
            <a:r>
              <a:rPr b="1">
                <a:solidFill>
                  <a:srgbClr val="011480"/>
                </a:solidFill>
              </a:rPr>
              <a:t>long</a:t>
            </a:r>
            <a:r>
              <a:t>) 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count</a:t>
            </a:r>
            <a:r>
              <a:t>));</a:t>
            </a:r>
          </a:p>
          <a:p>
            <a:pPr algn="l" defTabSz="457200">
              <a:defRPr sz="4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@Test…"/>
          <p:cNvSpPr txBox="1"/>
          <p:nvPr>
            <p:ph type="body" idx="14"/>
          </p:nvPr>
        </p:nvSpPr>
        <p:spPr>
          <a:xfrm>
            <a:off x="298547" y="144867"/>
            <a:ext cx="23450605" cy="131699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42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@Test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void </a:t>
            </a:r>
            <a:r>
              <a:t>shouldNetworkCount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3</a:t>
            </a:r>
            <a:r>
              <a:t>()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{</a:t>
            </a: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</a:t>
            </a:r>
            <a:r>
              <a:t>// In a try-block, to make sure we close the driver after the test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</a:t>
            </a:r>
            <a:r>
              <a:rPr b="1">
                <a:solidFill>
                  <a:srgbClr val="011480"/>
                </a:solidFill>
              </a:rPr>
              <a:t>try</a:t>
            </a:r>
            <a:r>
              <a:t>( Driver driver = GraphDatabase.</a:t>
            </a:r>
            <a:r>
              <a:rPr i="1"/>
              <a:t>driver</a:t>
            </a:r>
            <a:r>
              <a:t>( </a:t>
            </a:r>
            <a:r>
              <a:rPr b="1">
                <a:solidFill>
                  <a:srgbClr val="66187A"/>
                </a:solidFill>
              </a:rPr>
              <a:t>neo4j</a:t>
            </a:r>
            <a:r>
              <a:t>.boltURI() ,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   Config.</a:t>
            </a:r>
            <a:r>
              <a:rPr i="1"/>
              <a:t>build</a:t>
            </a:r>
            <a:r>
              <a:t>().withoutEncryption().toConfig() ) )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{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Given I've started Neo4j with the procedure</a:t>
            </a: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//       which my 'neo4j' rule above does.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t>Session session = driver.session();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When I use the procedure</a:t>
            </a:r>
          </a:p>
          <a:p>
            <a:pPr algn="l" defTabSz="457200">
              <a:defRPr b="1" sz="4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 i="1">
                <a:solidFill>
                  <a:srgbClr val="808080"/>
                </a:solidFill>
              </a:rPr>
              <a:t>        </a:t>
            </a:r>
            <a:r>
              <a:rPr b="0">
                <a:solidFill>
                  <a:srgbClr val="000000"/>
                </a:solidFill>
              </a:rPr>
              <a:t>StatementResult result = session.run( 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42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     </a:t>
            </a:r>
            <a:r>
              <a:t>"CALL com.maxdemarzi.network.count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3</a:t>
            </a:r>
            <a:r>
              <a:t>($username, $distance)"</a:t>
            </a:r>
            <a:r>
              <a:rPr b="0">
                <a:solidFill>
                  <a:srgbClr val="000000"/>
                </a:solidFill>
              </a:rPr>
              <a:t>,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</a:t>
            </a:r>
            <a:r>
              <a:rPr i="1"/>
              <a:t>parameters</a:t>
            </a:r>
            <a:r>
              <a:t>( </a:t>
            </a:r>
            <a:r>
              <a:rPr b="1">
                <a:solidFill>
                  <a:srgbClr val="018001"/>
                </a:solidFill>
              </a:rPr>
              <a:t>"username"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"User-1"</a:t>
            </a:r>
            <a:r>
              <a:t>, </a:t>
            </a:r>
            <a:r>
              <a:rPr b="1">
                <a:solidFill>
                  <a:srgbClr val="018001"/>
                </a:solidFill>
              </a:rPr>
              <a:t>"distance"</a:t>
            </a:r>
            <a:r>
              <a:t>, </a:t>
            </a:r>
            <a:r>
              <a:rPr>
                <a:solidFill>
                  <a:srgbClr val="0432FF"/>
                </a:solidFill>
              </a:rPr>
              <a:t>3 </a:t>
            </a:r>
            <a:r>
              <a:t>) );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        </a:t>
            </a:r>
            <a:r>
              <a:t>// Then I should get what I expect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     </a:t>
            </a:r>
            <a:r>
              <a:rPr i="1"/>
              <a:t>assertThat</a:t>
            </a:r>
            <a:r>
              <a:t>(result.single().get(</a:t>
            </a:r>
            <a:r>
              <a:rPr b="1">
                <a:solidFill>
                  <a:srgbClr val="018001"/>
                </a:solidFill>
              </a:rPr>
              <a:t>"value"</a:t>
            </a:r>
            <a:r>
              <a:t>).asLong(), </a:t>
            </a:r>
            <a:r>
              <a:rPr i="1"/>
              <a:t>equalTo</a:t>
            </a:r>
            <a:r>
              <a:t>(</a:t>
            </a:r>
            <a:r>
              <a:rPr>
                <a:solidFill>
                  <a:srgbClr val="0432FF"/>
                </a:solidFill>
              </a:rPr>
              <a:t>5L</a:t>
            </a:r>
            <a:r>
              <a:t>));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creen Shot 2018-12-28 at 8.36.39 PM.png" descr="Screen Shot 2018-12-28 at 8.36.3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573000" y="1618524"/>
            <a:ext cx="10045700" cy="10428152"/>
          </a:xfrm>
          <a:prstGeom prst="rect">
            <a:avLst/>
          </a:prstGeom>
        </p:spPr>
      </p:pic>
      <p:sp>
        <p:nvSpPr>
          <p:cNvPr id="891" name="Package it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Package it Again</a:t>
            </a:r>
          </a:p>
        </p:txBody>
      </p:sp>
      <p:sp>
        <p:nvSpPr>
          <p:cNvPr id="892" name="Find the “Maven Projects” side tab, expand “Lifecyle”, double click on “package”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the “Maven Projects” side tab, expand “Lifecyle”, double click on “package”.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Screen Shot 2018-12-28 at 8.56.20 PM.png" descr="Screen Shot 2018-12-28 at 8.56.2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1168" r="0" b="111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95" name="Copy it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Copy it Again</a:t>
            </a:r>
          </a:p>
        </p:txBody>
      </p:sp>
      <p:sp>
        <p:nvSpPr>
          <p:cNvPr id="896" name="Into your plugins folder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Into your plugins folder.</a:t>
            </a:r>
          </a:p>
          <a:p>
            <a:pPr/>
            <a:r>
              <a:t>Just like the README.md said.</a:t>
            </a:r>
          </a:p>
          <a:p>
            <a:pPr/>
          </a:p>
          <a:p>
            <a:pPr/>
            <a:r>
              <a:t>And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restart</a:t>
            </a:r>
            <a:r>
              <a:t> your Neo4j.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creen Shot 2018-12-29 at 11.20.56 PM.png" descr="Screen Shot 2018-12-29 at 11.20.56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123" r="0" b="21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99" name="300 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300 ms</a:t>
            </a:r>
          </a:p>
        </p:txBody>
      </p:sp>
      <p:sp>
        <p:nvSpPr>
          <p:cNvPr id="900" name="Now we’re talking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Now we’re talking.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lightspeed.jpeg" descr="lightspeed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36" t="0" r="133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03" name="Can we go fas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go faster?</a:t>
            </a:r>
          </a:p>
        </p:txBody>
      </p:sp>
      <p:sp>
        <p:nvSpPr>
          <p:cNvPr id="904" name="The answer is always yes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answer is always yes.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Instead of Nodes"/>
          <p:cNvSpPr txBox="1"/>
          <p:nvPr>
            <p:ph type="title"/>
          </p:nvPr>
        </p:nvSpPr>
        <p:spPr>
          <a:xfrm>
            <a:off x="673100" y="711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Instead of Nodes</a:t>
            </a:r>
          </a:p>
        </p:txBody>
      </p:sp>
      <p:sp>
        <p:nvSpPr>
          <p:cNvPr id="907" name="Use Longs"/>
          <p:cNvSpPr txBox="1"/>
          <p:nvPr/>
        </p:nvSpPr>
        <p:spPr>
          <a:xfrm>
            <a:off x="723900" y="1143000"/>
            <a:ext cx="23050500" cy="455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z="10000"/>
            </a:lvl1pPr>
          </a:lstStyle>
          <a:p>
            <a:pPr/>
            <a:r>
              <a:t>Use Longs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Do you really want to put this in Production?"/>
          <p:cNvSpPr txBox="1"/>
          <p:nvPr>
            <p:ph type="body" sz="quarter" idx="1"/>
          </p:nvPr>
        </p:nvSpPr>
        <p:spPr>
          <a:xfrm>
            <a:off x="368885" y="4393029"/>
            <a:ext cx="11049001" cy="3762407"/>
          </a:xfrm>
          <a:prstGeom prst="rect">
            <a:avLst/>
          </a:prstGeom>
        </p:spPr>
        <p:txBody>
          <a:bodyPr/>
          <a:lstStyle/>
          <a:p>
            <a:pPr/>
            <a:r>
              <a:t>Do you really want to put this in Production?</a:t>
            </a:r>
          </a:p>
        </p:txBody>
      </p:sp>
      <p:sp>
        <p:nvSpPr>
          <p:cNvPr id="273" name="Because there is no-one…"/>
          <p:cNvSpPr txBox="1"/>
          <p:nvPr/>
        </p:nvSpPr>
        <p:spPr>
          <a:xfrm>
            <a:off x="368885" y="6577527"/>
            <a:ext cx="11049001" cy="546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defRPr sz="5200"/>
            </a:pPr>
          </a:p>
          <a:p>
            <a:pPr>
              <a:defRPr sz="5200"/>
            </a:pPr>
          </a:p>
          <a:p>
            <a:pPr>
              <a:defRPr sz="5200"/>
            </a:pPr>
            <a:r>
              <a:t>Because there is no-one </a:t>
            </a:r>
          </a:p>
          <a:p>
            <a:pPr>
              <a:defRPr sz="5200"/>
            </a:pPr>
            <a:r>
              <a:t>supporting this stuff.</a:t>
            </a:r>
          </a:p>
        </p:txBody>
      </p:sp>
      <p:pic>
        <p:nvPicPr>
          <p:cNvPr id="274" name="kings-park_abandonednyc_will-ellis_004-1.jpg" descr="kings-park_abandonednyc_will-ellis_004-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288" t="0" r="1928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5" name="Abandon-ware"/>
          <p:cNvSpPr txBox="1"/>
          <p:nvPr>
            <p:ph type="title"/>
          </p:nvPr>
        </p:nvSpPr>
        <p:spPr>
          <a:xfrm>
            <a:off x="673100" y="1435100"/>
            <a:ext cx="11049000" cy="2096902"/>
          </a:xfrm>
          <a:prstGeom prst="rect">
            <a:avLst/>
          </a:prstGeom>
        </p:spPr>
        <p:txBody>
          <a:bodyPr anchor="t"/>
          <a:lstStyle/>
          <a:p>
            <a:pPr/>
            <a:r>
              <a:t>Abandon-ware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Screen Shot 2018-12-29 at 11.33.29 PM.png" descr="Screen Shot 2018-12-29 at 11.33.2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123" r="0" b="21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10" name="215 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215 ms</a:t>
            </a:r>
          </a:p>
        </p:txBody>
      </p:sp>
      <p:sp>
        <p:nvSpPr>
          <p:cNvPr id="911" name="Nic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Nice.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ludicrous.jpg" descr="ludicrou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78211" y="736600"/>
            <a:ext cx="14652978" cy="8242300"/>
          </a:xfrm>
          <a:prstGeom prst="rect">
            <a:avLst/>
          </a:prstGeom>
        </p:spPr>
      </p:pic>
      <p:sp>
        <p:nvSpPr>
          <p:cNvPr id="914" name="Can we go faste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we go faster?</a:t>
            </a:r>
          </a:p>
        </p:txBody>
      </p:sp>
      <p:sp>
        <p:nvSpPr>
          <p:cNvPr id="915" name="The answer is always yes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answer is always yes.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Instead of Longs"/>
          <p:cNvSpPr txBox="1"/>
          <p:nvPr>
            <p:ph type="title"/>
          </p:nvPr>
        </p:nvSpPr>
        <p:spPr>
          <a:xfrm>
            <a:off x="673100" y="7112000"/>
            <a:ext cx="23050500" cy="4559300"/>
          </a:xfrm>
          <a:prstGeom prst="rect">
            <a:avLst/>
          </a:prstGeom>
        </p:spPr>
        <p:txBody>
          <a:bodyPr/>
          <a:lstStyle/>
          <a:p>
            <a:pPr/>
            <a:r>
              <a:t>Instead of Longs</a:t>
            </a:r>
          </a:p>
        </p:txBody>
      </p:sp>
      <p:sp>
        <p:nvSpPr>
          <p:cNvPr id="918" name="Use Compressed bitmaps"/>
          <p:cNvSpPr txBox="1"/>
          <p:nvPr/>
        </p:nvSpPr>
        <p:spPr>
          <a:xfrm>
            <a:off x="723900" y="1143000"/>
            <a:ext cx="23050500" cy="455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cap="all" sz="10000"/>
            </a:lvl1pPr>
          </a:lstStyle>
          <a:p>
            <a:pPr/>
            <a:r>
              <a:t>Use Compressed bitmaps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Screen Shot 2018-12-29 at 11.33.48 PM.png" descr="Screen Shot 2018-12-29 at 11.33.4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123" r="0" b="212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21" name="135 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135 ms</a:t>
            </a:r>
          </a:p>
        </p:txBody>
      </p:sp>
      <p:sp>
        <p:nvSpPr>
          <p:cNvPr id="922" name="Real Niceeeeeeeee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 Niceeeeeeeeee.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Lunch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Lunch</a:t>
            </a:r>
          </a:p>
        </p:txBody>
      </p:sp>
      <p:sp>
        <p:nvSpPr>
          <p:cNvPr id="925" name="Eat something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Eat something.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Cheat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Cheating</a:t>
            </a:r>
          </a:p>
        </p:txBody>
      </p:sp>
      <p:sp>
        <p:nvSpPr>
          <p:cNvPr id="928" name="Caching, High Speed Libraries, Dictionary Encoding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Caching, High Speed Libraries, Dictionary Encoding…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Test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Testing</a:t>
            </a:r>
          </a:p>
        </p:txBody>
      </p:sp>
      <p:sp>
        <p:nvSpPr>
          <p:cNvPr id="931" name="Performance, Profiling, Exampl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Performance, Profiling, Examples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Screen Shot 2018-12-30 at 12.02.36 AM.png" descr="Screen Shot 2018-12-30 at 12.02.36 A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754204" y="736600"/>
            <a:ext cx="12900992" cy="8242300"/>
          </a:xfrm>
          <a:prstGeom prst="rect">
            <a:avLst/>
          </a:prstGeom>
        </p:spPr>
      </p:pic>
      <p:sp>
        <p:nvSpPr>
          <p:cNvPr id="934" name="gatling.i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gatling.io</a:t>
            </a:r>
          </a:p>
        </p:txBody>
      </p:sp>
      <p:sp>
        <p:nvSpPr>
          <p:cNvPr id="935" name="Download i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Download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Analytic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Analytics</a:t>
            </a:r>
          </a:p>
        </p:txBody>
      </p:sp>
      <p:sp>
        <p:nvSpPr>
          <p:cNvPr id="938" name="Writing to Disk, Order to Simulate Grouping, Batching, more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Writing to Disk, Order to Simulate Grouping, Batching, more…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What about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about…</a:t>
            </a:r>
          </a:p>
        </p:txBody>
      </p:sp>
      <p:sp>
        <p:nvSpPr>
          <p:cNvPr id="278" name="Dgraph or Cayley or RedisGraph or MemGraph or AgensGraph or GUN or Bitsy or 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Dgraph or Cayley or RedisGraph or MemGraph or AgensGraph or GUN or Bitsy or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max_pic_large.jpg" descr="max_pic_larg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811" r="0" b="32136"/>
          <a:stretch>
            <a:fillRect/>
          </a:stretch>
        </p:blipFill>
        <p:spPr>
          <a:xfrm>
            <a:off x="-1" y="-3"/>
            <a:ext cx="14940039" cy="13716004"/>
          </a:xfrm>
          <a:prstGeom prst="rect">
            <a:avLst/>
          </a:prstGeom>
        </p:spPr>
      </p:pic>
      <p:sp>
        <p:nvSpPr>
          <p:cNvPr id="196" name="github.com/maxdemarzi…"/>
          <p:cNvSpPr txBox="1"/>
          <p:nvPr/>
        </p:nvSpPr>
        <p:spPr>
          <a:xfrm>
            <a:off x="15273866" y="9982296"/>
            <a:ext cx="8683969" cy="2105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 defTabSz="2438400">
              <a:lnSpc>
                <a:spcPts val="4800"/>
              </a:lnSpc>
              <a:defRPr b="1" sz="56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github.com/maxdemarzi</a:t>
            </a:r>
          </a:p>
          <a:p>
            <a:pPr algn="l" defTabSz="2438400">
              <a:lnSpc>
                <a:spcPts val="4800"/>
              </a:lnSpc>
              <a:defRPr sz="4200">
                <a:solidFill>
                  <a:srgbClr val="5C5C5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  <a:p>
            <a:pPr algn="l" defTabSz="2438400">
              <a:lnSpc>
                <a:spcPts val="4800"/>
              </a:lnSpc>
              <a:defRPr>
                <a:solidFill>
                  <a:srgbClr val="5C5C5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About 200 public repositories</a:t>
            </a:r>
          </a:p>
        </p:txBody>
      </p:sp>
      <p:sp>
        <p:nvSpPr>
          <p:cNvPr id="197" name="Max De Marzi…"/>
          <p:cNvSpPr txBox="1"/>
          <p:nvPr/>
        </p:nvSpPr>
        <p:spPr>
          <a:xfrm>
            <a:off x="15273866" y="1640823"/>
            <a:ext cx="8683969" cy="2111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Max De Marzi</a:t>
            </a:r>
          </a:p>
          <a:p>
            <a:pPr algn="l" defTabSz="2438400">
              <a:lnSpc>
                <a:spcPts val="4800"/>
              </a:lnSpc>
              <a:defRPr sz="5200">
                <a:solidFill>
                  <a:srgbClr val="5C5C5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Neo4j Field Engineer</a:t>
            </a:r>
          </a:p>
        </p:txBody>
      </p:sp>
      <p:sp>
        <p:nvSpPr>
          <p:cNvPr id="198" name="Rectangle"/>
          <p:cNvSpPr/>
          <p:nvPr/>
        </p:nvSpPr>
        <p:spPr>
          <a:xfrm flipH="1">
            <a:off x="33866" y="10074409"/>
            <a:ext cx="6794035" cy="3654845"/>
          </a:xfrm>
          <a:prstGeom prst="rect">
            <a:avLst/>
          </a:prstGeom>
          <a:solidFill>
            <a:srgbClr val="3C3C3C">
              <a:alpha val="85000"/>
            </a:srgbClr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199" name="About…"/>
          <p:cNvSpPr txBox="1"/>
          <p:nvPr/>
        </p:nvSpPr>
        <p:spPr>
          <a:xfrm>
            <a:off x="475330" y="10594578"/>
            <a:ext cx="8832186" cy="291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 defTabSz="2438400">
              <a:defRPr b="1" sz="9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About </a:t>
            </a:r>
          </a:p>
          <a:p>
            <a:pPr algn="l" defTabSz="2438400">
              <a:defRPr b="1" sz="9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Me !</a:t>
            </a:r>
          </a:p>
        </p:txBody>
      </p:sp>
      <p:sp>
        <p:nvSpPr>
          <p:cNvPr id="200" name="Square"/>
          <p:cNvSpPr/>
          <p:nvPr/>
        </p:nvSpPr>
        <p:spPr>
          <a:xfrm>
            <a:off x="12508591" y="1455583"/>
            <a:ext cx="2462785" cy="2462785"/>
          </a:xfrm>
          <a:prstGeom prst="rect">
            <a:avLst/>
          </a:prstGeom>
          <a:solidFill>
            <a:srgbClr val="377790">
              <a:alpha val="85000"/>
            </a:srgbClr>
          </a:solidFill>
          <a:ln w="762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01" name="Square"/>
          <p:cNvSpPr/>
          <p:nvPr/>
        </p:nvSpPr>
        <p:spPr>
          <a:xfrm>
            <a:off x="12508591" y="4236074"/>
            <a:ext cx="2462785" cy="2462785"/>
          </a:xfrm>
          <a:prstGeom prst="rect">
            <a:avLst/>
          </a:prstGeom>
          <a:solidFill>
            <a:srgbClr val="189A80">
              <a:alpha val="85000"/>
            </a:srgbClr>
          </a:solidFill>
          <a:ln w="762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02" name="Square"/>
          <p:cNvSpPr/>
          <p:nvPr/>
        </p:nvSpPr>
        <p:spPr>
          <a:xfrm>
            <a:off x="12508591" y="7019418"/>
            <a:ext cx="2462785" cy="2462785"/>
          </a:xfrm>
          <a:prstGeom prst="rect">
            <a:avLst/>
          </a:prstGeom>
          <a:solidFill>
            <a:srgbClr val="F09C2A">
              <a:alpha val="85000"/>
            </a:srgbClr>
          </a:solidFill>
          <a:ln w="762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03" name="Square"/>
          <p:cNvSpPr/>
          <p:nvPr/>
        </p:nvSpPr>
        <p:spPr>
          <a:xfrm>
            <a:off x="12508591" y="9797629"/>
            <a:ext cx="2462785" cy="2462785"/>
          </a:xfrm>
          <a:prstGeom prst="rect">
            <a:avLst/>
          </a:prstGeom>
          <a:solidFill>
            <a:srgbClr val="D24132">
              <a:alpha val="85000"/>
            </a:srgbClr>
          </a:solidFill>
          <a:ln w="762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04" name="01"/>
          <p:cNvSpPr txBox="1"/>
          <p:nvPr/>
        </p:nvSpPr>
        <p:spPr>
          <a:xfrm>
            <a:off x="12766494" y="1701457"/>
            <a:ext cx="1946981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205" name="02"/>
          <p:cNvSpPr txBox="1"/>
          <p:nvPr/>
        </p:nvSpPr>
        <p:spPr>
          <a:xfrm>
            <a:off x="12766494" y="4481947"/>
            <a:ext cx="1946981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206" name="03"/>
          <p:cNvSpPr txBox="1"/>
          <p:nvPr/>
        </p:nvSpPr>
        <p:spPr>
          <a:xfrm>
            <a:off x="12766494" y="7265291"/>
            <a:ext cx="1946981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03</a:t>
            </a:r>
          </a:p>
        </p:txBody>
      </p:sp>
      <p:sp>
        <p:nvSpPr>
          <p:cNvPr id="207" name="04"/>
          <p:cNvSpPr txBox="1"/>
          <p:nvPr/>
        </p:nvSpPr>
        <p:spPr>
          <a:xfrm>
            <a:off x="12766494" y="10043502"/>
            <a:ext cx="1946981" cy="197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04</a:t>
            </a:r>
          </a:p>
        </p:txBody>
      </p:sp>
      <p:sp>
        <p:nvSpPr>
          <p:cNvPr id="208" name="maxdemarzi.com…"/>
          <p:cNvSpPr txBox="1"/>
          <p:nvPr/>
        </p:nvSpPr>
        <p:spPr>
          <a:xfrm>
            <a:off x="15109927" y="4069941"/>
            <a:ext cx="8585025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/>
          <a:p>
            <a:pPr algn="l" defTabSz="2438400">
              <a:defRPr b="1" sz="80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u="sng">
                <a:hlinkClick r:id="rId3" invalidUrl="" action="" tgtFrame="" tooltip="" history="1" highlightClick="0" endSnd="0"/>
              </a:rPr>
              <a:t>maxdemarzi.com</a:t>
            </a:r>
          </a:p>
          <a:p>
            <a:pPr algn="l" defTabSz="2438400">
              <a:defRPr>
                <a:solidFill>
                  <a:srgbClr val="5C5C5C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This is my brain dump, read it</a:t>
            </a:r>
          </a:p>
        </p:txBody>
      </p:sp>
      <p:sp>
        <p:nvSpPr>
          <p:cNvPr id="209" name="@maxdemarzi"/>
          <p:cNvSpPr txBox="1"/>
          <p:nvPr/>
        </p:nvSpPr>
        <p:spPr>
          <a:xfrm>
            <a:off x="15185372" y="7531990"/>
            <a:ext cx="6800017" cy="1437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algn="l" defTabSz="2438400">
              <a:defRPr b="1" sz="80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@maxdemarzi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donations.jpeg" descr="donations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573000" y="1836538"/>
            <a:ext cx="10045701" cy="9992124"/>
          </a:xfrm>
          <a:prstGeom prst="rect">
            <a:avLst/>
          </a:prstGeom>
        </p:spPr>
      </p:pic>
      <p:sp>
        <p:nvSpPr>
          <p:cNvPr id="281" name="There is no mon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There is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no money</a:t>
            </a:r>
          </a:p>
        </p:txBody>
      </p:sp>
      <p:sp>
        <p:nvSpPr>
          <p:cNvPr id="282" name="In Open Source Infrastructure Software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Open Source Infrastructure Software. </a:t>
            </a:r>
          </a:p>
          <a:p>
            <a:pPr/>
          </a:p>
          <a:p>
            <a:pPr/>
          </a:p>
          <a:p>
            <a:pPr/>
            <a:r>
              <a:t>AWS will eat your children if you try.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hat was depress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 was depressing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etmd-kitten-facts.jpg" descr="petmd-kitten-fact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788" r="0" b="1778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87" name="How about some kitten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about some kittens?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Wait,  why are we doing this Agai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Wait,  why are we doing this Again?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tron.png" descr="tron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363926" y="736600"/>
            <a:ext cx="7681548" cy="8242301"/>
          </a:xfrm>
          <a:prstGeom prst="rect">
            <a:avLst/>
          </a:prstGeom>
        </p:spPr>
      </p:pic>
      <p:sp>
        <p:nvSpPr>
          <p:cNvPr id="292" name="Take care of the us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Take care of the users</a:t>
            </a:r>
          </a:p>
        </p:txBody>
      </p:sp>
      <p:sp>
        <p:nvSpPr>
          <p:cNvPr id="293" name="They will take care of everything els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will take care of everything else.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creen Shot 2018-12-04 at 6.48.20 PM.png" descr="Screen Shot 2018-12-04 at 6.48.2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164064" y="6559867"/>
            <a:ext cx="9898191" cy="5930900"/>
          </a:xfrm>
          <a:prstGeom prst="rect">
            <a:avLst/>
          </a:prstGeom>
        </p:spPr>
      </p:pic>
      <p:pic>
        <p:nvPicPr>
          <p:cNvPr id="296" name="Screen Shot 2018-12-04 at 6.47.48 PM.png" descr="Screen Shot 2018-12-04 at 6.47.48 PM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4203419" y="283926"/>
            <a:ext cx="9898013" cy="4964586"/>
          </a:xfrm>
          <a:prstGeom prst="rect">
            <a:avLst/>
          </a:prstGeom>
        </p:spPr>
      </p:pic>
      <p:pic>
        <p:nvPicPr>
          <p:cNvPr id="297" name="Screen Shot 2018-12-04 at 6.47.27 PM.png" descr="Screen Shot 2018-12-04 at 6.47.27 PM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25185" t="2509" r="25185" b="2509"/>
          <a:stretch>
            <a:fillRect/>
          </a:stretch>
        </p:blipFill>
        <p:spPr>
          <a:xfrm>
            <a:off x="6945361" y="313380"/>
            <a:ext cx="6714515" cy="7488077"/>
          </a:xfrm>
          <a:prstGeom prst="rect">
            <a:avLst/>
          </a:prstGeom>
        </p:spPr>
      </p:pic>
      <p:pic>
        <p:nvPicPr>
          <p:cNvPr id="298" name="Screen Shot 2018-12-04 at 6.54.37 PM.png" descr="Screen Shot 2018-12-04 at 6.54.37 PM.png"/>
          <p:cNvPicPr>
            <a:picLocks noChangeAspect="1"/>
          </p:cNvPicPr>
          <p:nvPr/>
        </p:nvPicPr>
        <p:blipFill>
          <a:blip r:embed="rId5">
            <a:extLst/>
          </a:blip>
          <a:srcRect l="1302" t="1302" r="64190" b="27290"/>
          <a:stretch>
            <a:fillRect/>
          </a:stretch>
        </p:blipFill>
        <p:spPr>
          <a:xfrm>
            <a:off x="6945361" y="8037113"/>
            <a:ext cx="6714237" cy="507631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For the USERS:…"/>
          <p:cNvSpPr txBox="1"/>
          <p:nvPr>
            <p:ph type="body" sz="quarter" idx="4294967295"/>
          </p:nvPr>
        </p:nvSpPr>
        <p:spPr>
          <a:xfrm>
            <a:off x="158274" y="952500"/>
            <a:ext cx="6842004" cy="7620580"/>
          </a:xfrm>
          <a:prstGeom prst="rect">
            <a:avLst/>
          </a:prstGeom>
        </p:spPr>
        <p:txBody>
          <a:bodyPr anchor="t"/>
          <a:lstStyle/>
          <a:p>
            <a:pPr marL="0" indent="0" defTabSz="693419">
              <a:spcBef>
                <a:spcPts val="0"/>
              </a:spcBef>
              <a:buSzTx/>
              <a:buNone/>
              <a:defRPr b="1" sz="4368">
                <a:latin typeface="Gill Sans"/>
                <a:ea typeface="Gill Sans"/>
                <a:cs typeface="Gill Sans"/>
                <a:sym typeface="Gill Sans"/>
              </a:defRPr>
            </a:pPr>
            <a:r>
              <a:t>For the USERS: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b="1" sz="4368">
                <a:latin typeface="Gill Sans"/>
                <a:ea typeface="Gill Sans"/>
                <a:cs typeface="Gill Sans"/>
                <a:sym typeface="Gill Sans"/>
              </a:defRPr>
            </a:pP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 x00   Enterprise  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         Customers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 9,233 Slack Users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   623  Videos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12000 Subscribers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   475 Slide Shares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   850 Slide Followers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   121 Meetup Groups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 2000 Certified </a:t>
            </a:r>
          </a:p>
          <a:p>
            <a:pPr marL="0" indent="0" defTabSz="693419">
              <a:spcBef>
                <a:spcPts val="0"/>
              </a:spcBef>
              <a:buSzTx/>
              <a:buNone/>
              <a:defRPr sz="4368"/>
            </a:pPr>
            <a:r>
              <a:t>         Developers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lls.jpeg" descr="pills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1794" r="0" b="2179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02" name="If you’ve chosen graph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you’ve chosen graphs</a:t>
            </a:r>
          </a:p>
        </p:txBody>
      </p:sp>
      <p:sp>
        <p:nvSpPr>
          <p:cNvPr id="303" name="Neo4j is the red pill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92479">
              <a:defRPr sz="4992"/>
            </a:pPr>
            <a:r>
              <a:t>Neo4j is the </a:t>
            </a:r>
            <a:r>
              <a:rPr b="1"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Gill Sans"/>
                <a:ea typeface="Gill Sans"/>
                <a:cs typeface="Gill Sans"/>
                <a:sym typeface="Gill Sans"/>
              </a:rPr>
              <a:t>red</a:t>
            </a:r>
            <a:r>
              <a:t> pill.</a:t>
            </a:r>
          </a:p>
          <a:p>
            <a:pPr defTabSz="792479">
              <a:defRPr sz="4992"/>
            </a:pPr>
            <a:r>
              <a:rPr b="1">
                <a:solidFill>
                  <a:srgbClr val="316680"/>
                </a:solidFill>
                <a:latin typeface="Gill Sans"/>
                <a:ea typeface="Gill Sans"/>
                <a:cs typeface="Gill Sans"/>
                <a:sym typeface="Gill Sans"/>
              </a:rPr>
              <a:t>Everything</a:t>
            </a:r>
            <a:r>
              <a:t> else is just a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dream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Level Se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Level Set</a:t>
            </a:r>
          </a:p>
        </p:txBody>
      </p:sp>
      <p:sp>
        <p:nvSpPr>
          <p:cNvPr id="306" name="Internals, Secret Sauce, Modeling for Sca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Internals, Secret Sauce, Modeling for Scale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What you (probably) already know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What you (probably) already know:</a:t>
            </a:r>
          </a:p>
        </p:txBody>
      </p:sp>
      <p:pic>
        <p:nvPicPr>
          <p:cNvPr id="309" name="Screen Shot 2014-05-08 at 10.20.11 AM.png" descr="Screen Shot 2014-05-08 at 10.20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8850" y="2105556"/>
            <a:ext cx="19247709" cy="11442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creen Shot 2014-05-08 at 10.20.32 AM.png" descr="Screen Shot 2014-05-08 at 10.20.32 AM.png"/>
          <p:cNvPicPr>
            <a:picLocks noChangeAspect="1"/>
          </p:cNvPicPr>
          <p:nvPr/>
        </p:nvPicPr>
        <p:blipFill>
          <a:blip r:embed="rId2">
            <a:extLst/>
          </a:blip>
          <a:srcRect l="13691" t="0" r="13691" b="0"/>
          <a:stretch>
            <a:fillRect/>
          </a:stretch>
        </p:blipFill>
        <p:spPr>
          <a:xfrm>
            <a:off x="2166937" y="-1375276"/>
            <a:ext cx="20049723" cy="15858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Download Intellij.png" descr="Download Intellij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286" r="0" b="428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2" name="Start Downloa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Downloading</a:t>
            </a:r>
          </a:p>
        </p:txBody>
      </p:sp>
      <p:sp>
        <p:nvSpPr>
          <p:cNvPr id="213" name="wifi probably suck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wifi probably sucks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the-scream.jpg" descr="the-scream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449" r="0" b="5450"/>
          <a:stretch>
            <a:fillRect/>
          </a:stretch>
        </p:blipFill>
        <p:spPr>
          <a:xfrm>
            <a:off x="-1" y="-1"/>
            <a:ext cx="12192001" cy="13716001"/>
          </a:xfrm>
          <a:prstGeom prst="rect">
            <a:avLst/>
          </a:prstGeom>
        </p:spPr>
      </p:pic>
      <p:sp>
        <p:nvSpPr>
          <p:cNvPr id="314" name="Joins are executed every time you query the relationship"/>
          <p:cNvSpPr txBox="1"/>
          <p:nvPr/>
        </p:nvSpPr>
        <p:spPr>
          <a:xfrm>
            <a:off x="14397029" y="2891065"/>
            <a:ext cx="9986972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algn="l" defTabSz="2438400">
              <a:defRPr sz="56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Joins are executed </a:t>
            </a:r>
            <a:r>
              <a:rPr b="1"/>
              <a:t>every time</a:t>
            </a:r>
            <a:r>
              <a:t> you query the relationship</a:t>
            </a:r>
            <a:endParaRPr>
              <a:solidFill>
                <a:srgbClr val="939393"/>
              </a:solidFill>
            </a:endParaRPr>
          </a:p>
        </p:txBody>
      </p:sp>
      <p:sp>
        <p:nvSpPr>
          <p:cNvPr id="315" name="Executing a Join means to search for a key"/>
          <p:cNvSpPr txBox="1"/>
          <p:nvPr/>
        </p:nvSpPr>
        <p:spPr>
          <a:xfrm>
            <a:off x="14397029" y="5742504"/>
            <a:ext cx="9986972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algn="l" defTabSz="2438400">
              <a:defRPr sz="56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Executing a Join means to </a:t>
            </a:r>
            <a:r>
              <a:rPr b="1"/>
              <a:t>search</a:t>
            </a:r>
            <a:r>
              <a:t> for a key</a:t>
            </a:r>
          </a:p>
        </p:txBody>
      </p:sp>
      <p:sp>
        <p:nvSpPr>
          <p:cNvPr id="316" name="B-Tree Index: O(log(n))…"/>
          <p:cNvSpPr txBox="1"/>
          <p:nvPr/>
        </p:nvSpPr>
        <p:spPr>
          <a:xfrm>
            <a:off x="14397029" y="7933542"/>
            <a:ext cx="9986972" cy="2402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algn="l" defTabSz="2438400">
              <a:defRPr b="1" sz="56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B-Tree Index: O(log(n))</a:t>
            </a:r>
            <a:endParaRPr>
              <a:solidFill>
                <a:srgbClr val="939393"/>
              </a:solidFill>
            </a:endParaRPr>
          </a:p>
          <a:p>
            <a:pPr algn="l" defTabSz="2438400">
              <a:defRPr sz="4400">
                <a:solidFill>
                  <a:srgbClr val="5C5C5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Your data grows by 10x, your time goes up by one step on each Join</a:t>
            </a:r>
          </a:p>
        </p:txBody>
      </p:sp>
      <p:sp>
        <p:nvSpPr>
          <p:cNvPr id="317" name="More Data = More Searches Slower Performance"/>
          <p:cNvSpPr txBox="1"/>
          <p:nvPr/>
        </p:nvSpPr>
        <p:spPr>
          <a:xfrm>
            <a:off x="14397029" y="10607181"/>
            <a:ext cx="9986972" cy="192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>
            <a:spAutoFit/>
          </a:bodyPr>
          <a:lstStyle/>
          <a:p>
            <a:pPr algn="l" defTabSz="2438400">
              <a:defRPr b="1" sz="56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b="0"/>
              <a:t>More Data = More Searches </a:t>
            </a:r>
            <a:r>
              <a:t>Slower Performance</a:t>
            </a:r>
          </a:p>
        </p:txBody>
      </p:sp>
      <p:sp>
        <p:nvSpPr>
          <p:cNvPr id="318" name="Rectangle"/>
          <p:cNvSpPr/>
          <p:nvPr/>
        </p:nvSpPr>
        <p:spPr>
          <a:xfrm>
            <a:off x="10363200" y="761999"/>
            <a:ext cx="13208000" cy="2032001"/>
          </a:xfrm>
          <a:prstGeom prst="rect">
            <a:avLst/>
          </a:prstGeom>
          <a:solidFill>
            <a:srgbClr val="5C5C5C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319" name="The Problem"/>
          <p:cNvSpPr txBox="1"/>
          <p:nvPr/>
        </p:nvSpPr>
        <p:spPr>
          <a:xfrm>
            <a:off x="10837333" y="868679"/>
            <a:ext cx="12801601" cy="181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>
            <a:spAutoFit/>
          </a:bodyPr>
          <a:lstStyle>
            <a:lvl1pPr algn="l" defTabSz="2438400">
              <a:defRPr b="1" sz="10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The Problem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12192000" y="3325104"/>
            <a:ext cx="1890363" cy="1890363"/>
            <a:chOff x="0" y="0"/>
            <a:chExt cx="1890362" cy="1890362"/>
          </a:xfrm>
        </p:grpSpPr>
        <p:sp>
          <p:nvSpPr>
            <p:cNvPr id="320" name="Square"/>
            <p:cNvSpPr/>
            <p:nvPr/>
          </p:nvSpPr>
          <p:spPr>
            <a:xfrm>
              <a:off x="0" y="0"/>
              <a:ext cx="1890363" cy="1890363"/>
            </a:xfrm>
            <a:prstGeom prst="rect">
              <a:avLst/>
            </a:prstGeom>
            <a:gradFill flip="none" rotWithShape="1">
              <a:gsLst>
                <a:gs pos="0">
                  <a:srgbClr val="1C4757"/>
                </a:gs>
                <a:gs pos="50000">
                  <a:srgbClr val="28667E"/>
                </a:gs>
                <a:gs pos="100000">
                  <a:srgbClr val="307A97"/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b="1" sz="8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21" name="1"/>
            <p:cNvSpPr txBox="1"/>
            <p:nvPr/>
          </p:nvSpPr>
          <p:spPr>
            <a:xfrm>
              <a:off x="0" y="194611"/>
              <a:ext cx="1890363" cy="150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400">
                <a:defRPr b="1" sz="8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325" name="Group"/>
          <p:cNvGrpSpPr/>
          <p:nvPr/>
        </p:nvGrpSpPr>
        <p:grpSpPr>
          <a:xfrm>
            <a:off x="12192000" y="5912818"/>
            <a:ext cx="1890363" cy="1890364"/>
            <a:chOff x="0" y="0"/>
            <a:chExt cx="1890362" cy="1890362"/>
          </a:xfrm>
        </p:grpSpPr>
        <p:sp>
          <p:nvSpPr>
            <p:cNvPr id="323" name="Square"/>
            <p:cNvSpPr/>
            <p:nvPr/>
          </p:nvSpPr>
          <p:spPr>
            <a:xfrm>
              <a:off x="0" y="0"/>
              <a:ext cx="1890363" cy="1890363"/>
            </a:xfrm>
            <a:prstGeom prst="rect">
              <a:avLst/>
            </a:prstGeom>
            <a:gradFill flip="none" rotWithShape="1">
              <a:gsLst>
                <a:gs pos="0">
                  <a:srgbClr val="085F4D"/>
                </a:gs>
                <a:gs pos="50000">
                  <a:srgbClr val="0C8970"/>
                </a:gs>
                <a:gs pos="100000">
                  <a:srgbClr val="0EA486"/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b="1" sz="8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24" name="2"/>
            <p:cNvSpPr txBox="1"/>
            <p:nvPr/>
          </p:nvSpPr>
          <p:spPr>
            <a:xfrm>
              <a:off x="0" y="194611"/>
              <a:ext cx="1890363" cy="150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400">
                <a:defRPr b="1" sz="8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12192000" y="8189781"/>
            <a:ext cx="1890363" cy="1890364"/>
            <a:chOff x="0" y="0"/>
            <a:chExt cx="1890362" cy="1890362"/>
          </a:xfrm>
        </p:grpSpPr>
        <p:sp>
          <p:nvSpPr>
            <p:cNvPr id="326" name="Square"/>
            <p:cNvSpPr/>
            <p:nvPr/>
          </p:nvSpPr>
          <p:spPr>
            <a:xfrm>
              <a:off x="0" y="0"/>
              <a:ext cx="1890363" cy="1890363"/>
            </a:xfrm>
            <a:prstGeom prst="rect">
              <a:avLst/>
            </a:prstGeom>
            <a:gradFill flip="none" rotWithShape="1">
              <a:gsLst>
                <a:gs pos="0">
                  <a:srgbClr val="935C10"/>
                </a:gs>
                <a:gs pos="50000">
                  <a:srgbClr val="D58417"/>
                </a:gs>
                <a:gs pos="100000">
                  <a:srgbClr val="FF9E1B"/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b="1" sz="8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27" name="3"/>
            <p:cNvSpPr txBox="1"/>
            <p:nvPr/>
          </p:nvSpPr>
          <p:spPr>
            <a:xfrm>
              <a:off x="0" y="194611"/>
              <a:ext cx="1890363" cy="150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400">
                <a:defRPr b="1" sz="8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331" name="Group"/>
          <p:cNvGrpSpPr/>
          <p:nvPr/>
        </p:nvGrpSpPr>
        <p:grpSpPr>
          <a:xfrm>
            <a:off x="12192000" y="10622119"/>
            <a:ext cx="1890363" cy="1890364"/>
            <a:chOff x="0" y="0"/>
            <a:chExt cx="1890362" cy="1890362"/>
          </a:xfrm>
        </p:grpSpPr>
        <p:sp>
          <p:nvSpPr>
            <p:cNvPr id="329" name="Square"/>
            <p:cNvSpPr/>
            <p:nvPr/>
          </p:nvSpPr>
          <p:spPr>
            <a:xfrm>
              <a:off x="0" y="0"/>
              <a:ext cx="1890363" cy="1890363"/>
            </a:xfrm>
            <a:prstGeom prst="rect">
              <a:avLst/>
            </a:prstGeom>
            <a:gradFill flip="none" rotWithShape="1">
              <a:gsLst>
                <a:gs pos="0">
                  <a:srgbClr val="802016"/>
                </a:gs>
                <a:gs pos="50000">
                  <a:srgbClr val="BA2E20"/>
                </a:gs>
                <a:gs pos="100000">
                  <a:srgbClr val="DE3726"/>
                </a:gs>
              </a:gsLst>
              <a:lin ang="135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121919" tIns="121919" rIns="121919" bIns="121919" numCol="1" anchor="ctr">
              <a:noAutofit/>
            </a:bodyPr>
            <a:lstStyle/>
            <a:p>
              <a:pPr defTabSz="2438400">
                <a:defRPr b="1" sz="8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pPr>
            </a:p>
          </p:txBody>
        </p:sp>
        <p:sp>
          <p:nvSpPr>
            <p:cNvPr id="330" name="4"/>
            <p:cNvSpPr txBox="1"/>
            <p:nvPr/>
          </p:nvSpPr>
          <p:spPr>
            <a:xfrm>
              <a:off x="0" y="194611"/>
              <a:ext cx="1890363" cy="1501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ctr">
              <a:spAutoFit/>
            </a:bodyPr>
            <a:lstStyle>
              <a:lvl1pPr defTabSz="2438400">
                <a:defRPr b="1" sz="8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roblem-solving.jpg" descr="problem-solving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859770" y="0"/>
            <a:ext cx="1866446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he Solutions: NoSQL Datab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The Solutions: NoSQL Databases</a:t>
            </a:r>
          </a:p>
        </p:txBody>
      </p:sp>
      <p:sp>
        <p:nvSpPr>
          <p:cNvPr id="336" name="Degraded Performance…"/>
          <p:cNvSpPr txBox="1"/>
          <p:nvPr/>
        </p:nvSpPr>
        <p:spPr>
          <a:xfrm>
            <a:off x="2390431" y="5335714"/>
            <a:ext cx="8683970" cy="209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Degraded Performance</a:t>
            </a:r>
          </a:p>
          <a:p>
            <a:pPr algn="l" defTabSz="2438400">
              <a:defRPr sz="4200">
                <a:solidFill>
                  <a:srgbClr val="5C5C5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Speed plummets as you try to join data together in the application</a:t>
            </a:r>
          </a:p>
        </p:txBody>
      </p:sp>
      <p:sp>
        <p:nvSpPr>
          <p:cNvPr id="337" name="Wrong Languages…"/>
          <p:cNvSpPr txBox="1"/>
          <p:nvPr/>
        </p:nvSpPr>
        <p:spPr>
          <a:xfrm>
            <a:off x="2390431" y="8116205"/>
            <a:ext cx="8683970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 defTabSz="2438400"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Wrong Languages</a:t>
            </a:r>
          </a:p>
          <a:p>
            <a:pPr algn="l" defTabSz="2438400">
              <a:defRPr sz="4200">
                <a:solidFill>
                  <a:srgbClr val="5C5C5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Lots of wacky “almost sql” languages terrible at “joins”</a:t>
            </a:r>
          </a:p>
        </p:txBody>
      </p:sp>
      <p:sp>
        <p:nvSpPr>
          <p:cNvPr id="338" name="Not ACID…"/>
          <p:cNvSpPr txBox="1"/>
          <p:nvPr/>
        </p:nvSpPr>
        <p:spPr>
          <a:xfrm>
            <a:off x="2390431" y="10896698"/>
            <a:ext cx="8683970" cy="221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 defTabSz="2438400"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Not ACID</a:t>
            </a:r>
          </a:p>
          <a:p>
            <a:pPr algn="l" defTabSz="2438400">
              <a:defRPr sz="4000">
                <a:solidFill>
                  <a:srgbClr val="5C5C5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Eventually Consistent means Eventually Corrupt</a:t>
            </a:r>
          </a:p>
        </p:txBody>
      </p:sp>
      <p:sp>
        <p:nvSpPr>
          <p:cNvPr id="339" name="Wrong Model…"/>
          <p:cNvSpPr txBox="1"/>
          <p:nvPr/>
        </p:nvSpPr>
        <p:spPr>
          <a:xfrm>
            <a:off x="2390431" y="2555223"/>
            <a:ext cx="8683970" cy="2339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/>
          <a:p>
            <a:pPr algn="l" defTabSz="2438400"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Wrong Model</a:t>
            </a:r>
          </a:p>
          <a:p>
            <a:pPr algn="l" defTabSz="2438400">
              <a:defRPr sz="4400">
                <a:solidFill>
                  <a:srgbClr val="5C5C5C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  <a:r>
              <a:t>They cannot model or store relationships without complexity </a:t>
            </a:r>
          </a:p>
        </p:txBody>
      </p:sp>
      <p:sp>
        <p:nvSpPr>
          <p:cNvPr id="340" name="1"/>
          <p:cNvSpPr txBox="1"/>
          <p:nvPr/>
        </p:nvSpPr>
        <p:spPr>
          <a:xfrm>
            <a:off x="727125" y="2171643"/>
            <a:ext cx="1538944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37779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41" name="2"/>
          <p:cNvSpPr txBox="1"/>
          <p:nvPr/>
        </p:nvSpPr>
        <p:spPr>
          <a:xfrm>
            <a:off x="727125" y="4952134"/>
            <a:ext cx="1538944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189A8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42" name="3"/>
          <p:cNvSpPr txBox="1"/>
          <p:nvPr/>
        </p:nvSpPr>
        <p:spPr>
          <a:xfrm>
            <a:off x="727125" y="7732624"/>
            <a:ext cx="1538944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F09C2A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43" name="4"/>
          <p:cNvSpPr txBox="1"/>
          <p:nvPr/>
        </p:nvSpPr>
        <p:spPr>
          <a:xfrm>
            <a:off x="727125" y="10513118"/>
            <a:ext cx="1538944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D2413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4</a:t>
            </a:r>
          </a:p>
        </p:txBody>
      </p:sp>
      <p:grpSp>
        <p:nvGrpSpPr>
          <p:cNvPr id="346" name="Group"/>
          <p:cNvGrpSpPr/>
          <p:nvPr/>
        </p:nvGrpSpPr>
        <p:grpSpPr>
          <a:xfrm>
            <a:off x="11207825" y="3064103"/>
            <a:ext cx="12628037" cy="9101687"/>
            <a:chOff x="0" y="0"/>
            <a:chExt cx="12628035" cy="9101685"/>
          </a:xfrm>
        </p:grpSpPr>
        <p:pic>
          <p:nvPicPr>
            <p:cNvPr id="344" name="Screen Shot 2014-12-19 at 10.35.42 AM.png" descr="Screen Shot 2014-12-19 at 10.35.42 A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0634" y="2636795"/>
              <a:ext cx="12427433" cy="646489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203200" dist="0" dir="18900000">
                <a:srgbClr val="000000">
                  <a:alpha val="20000"/>
                </a:srgbClr>
              </a:outerShdw>
            </a:effectLst>
          </p:spPr>
        </p:pic>
        <p:pic>
          <p:nvPicPr>
            <p:cNvPr id="345" name="Screen Shot 2014-12-19 at 10.35.42 AM.png" descr="Screen Shot 2014-12-19 at 10.35.42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12628036" cy="26060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What does that mea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that mean?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raph_on_disk.png" descr="graph_on_disk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06700" y="736599"/>
            <a:ext cx="10996000" cy="8242301"/>
          </a:xfrm>
          <a:prstGeom prst="rect">
            <a:avLst/>
          </a:prstGeom>
        </p:spPr>
      </p:pic>
      <p:sp>
        <p:nvSpPr>
          <p:cNvPr id="351" name="Double Linked List Relationsh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67715">
              <a:defRPr sz="9300"/>
            </a:lvl1pPr>
          </a:lstStyle>
          <a:p>
            <a:pPr/>
            <a:r>
              <a:t>Double Linked List RelationshipS</a:t>
            </a:r>
          </a:p>
        </p:txBody>
      </p:sp>
      <p:sp>
        <p:nvSpPr>
          <p:cNvPr id="352" name="Single Linked List Property Record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Single Linked List Property Records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toragelayout.png" descr="storagelayout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74700" y="448228"/>
            <a:ext cx="22978468" cy="9018618"/>
          </a:xfrm>
          <a:prstGeom prst="rect">
            <a:avLst/>
          </a:prstGeom>
        </p:spPr>
      </p:pic>
      <p:sp>
        <p:nvSpPr>
          <p:cNvPr id="355" name="tricky b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tricky bits</a:t>
            </a:r>
          </a:p>
        </p:txBody>
      </p:sp>
      <p:sp>
        <p:nvSpPr>
          <p:cNvPr id="356" name="Node and Rels IDs need 34 Bits, not 32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Node and Rels IDs need 34 Bits, not 32.</a:t>
            </a:r>
          </a:p>
          <a:p>
            <a:pPr/>
            <a:r>
              <a:t>First Relationship Off each Group Chain hold Counts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hat is too complicated, just focus on the next sli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 is too complicated, just focus on the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next</a:t>
            </a:r>
            <a:r>
              <a:t> slide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neo4j_object_cache.png" descr="neo4j_object_cach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316" y="-1"/>
            <a:ext cx="11514034" cy="13716001"/>
          </a:xfrm>
          <a:prstGeom prst="rect">
            <a:avLst/>
          </a:prstGeom>
        </p:spPr>
      </p:pic>
      <p:sp>
        <p:nvSpPr>
          <p:cNvPr id="361" name="Fixed Sized Records"/>
          <p:cNvSpPr txBox="1"/>
          <p:nvPr/>
        </p:nvSpPr>
        <p:spPr>
          <a:xfrm>
            <a:off x="14108298" y="4726114"/>
            <a:ext cx="8683969" cy="892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Fixed Sized Records</a:t>
            </a:r>
          </a:p>
        </p:txBody>
      </p:sp>
      <p:sp>
        <p:nvSpPr>
          <p:cNvPr id="362" name="“Joins” on Creation"/>
          <p:cNvSpPr txBox="1"/>
          <p:nvPr/>
        </p:nvSpPr>
        <p:spPr>
          <a:xfrm>
            <a:off x="14108298" y="7506605"/>
            <a:ext cx="8683969" cy="89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“Joins” on Creation</a:t>
            </a:r>
          </a:p>
        </p:txBody>
      </p:sp>
      <p:sp>
        <p:nvSpPr>
          <p:cNvPr id="363" name="Spin Spin Spin through this data structure"/>
          <p:cNvSpPr txBox="1"/>
          <p:nvPr/>
        </p:nvSpPr>
        <p:spPr>
          <a:xfrm>
            <a:off x="14108298" y="10287098"/>
            <a:ext cx="8683969" cy="15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Spin Spin Spin through this data structure</a:t>
            </a:r>
          </a:p>
        </p:txBody>
      </p:sp>
      <p:sp>
        <p:nvSpPr>
          <p:cNvPr id="364" name="Pointers instead of Lookups"/>
          <p:cNvSpPr txBox="1"/>
          <p:nvPr/>
        </p:nvSpPr>
        <p:spPr>
          <a:xfrm>
            <a:off x="14108298" y="1945623"/>
            <a:ext cx="8683969" cy="892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Pointers instead of Lookups</a:t>
            </a:r>
          </a:p>
        </p:txBody>
      </p:sp>
      <p:sp>
        <p:nvSpPr>
          <p:cNvPr id="365" name="1"/>
          <p:cNvSpPr txBox="1"/>
          <p:nvPr/>
        </p:nvSpPr>
        <p:spPr>
          <a:xfrm>
            <a:off x="12444992" y="1257243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37779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66" name="2"/>
          <p:cNvSpPr txBox="1"/>
          <p:nvPr/>
        </p:nvSpPr>
        <p:spPr>
          <a:xfrm>
            <a:off x="12444992" y="4037734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189A8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67" name="3"/>
          <p:cNvSpPr txBox="1"/>
          <p:nvPr/>
        </p:nvSpPr>
        <p:spPr>
          <a:xfrm>
            <a:off x="12444992" y="6818225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F09C2A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68" name="4"/>
          <p:cNvSpPr txBox="1"/>
          <p:nvPr/>
        </p:nvSpPr>
        <p:spPr>
          <a:xfrm>
            <a:off x="12444992" y="9598718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D2413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69" name="Rectangle"/>
          <p:cNvSpPr/>
          <p:nvPr/>
        </p:nvSpPr>
        <p:spPr>
          <a:xfrm>
            <a:off x="11514670" y="1887130"/>
            <a:ext cx="508001" cy="1607910"/>
          </a:xfrm>
          <a:prstGeom prst="rect">
            <a:avLst/>
          </a:prstGeom>
          <a:solidFill>
            <a:srgbClr val="37779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370" name="Rectangle"/>
          <p:cNvSpPr/>
          <p:nvPr/>
        </p:nvSpPr>
        <p:spPr>
          <a:xfrm>
            <a:off x="11514670" y="4663799"/>
            <a:ext cx="508001" cy="1607911"/>
          </a:xfrm>
          <a:prstGeom prst="rect">
            <a:avLst/>
          </a:prstGeom>
          <a:solidFill>
            <a:srgbClr val="189A8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371" name="Rectangle"/>
          <p:cNvSpPr/>
          <p:nvPr/>
        </p:nvSpPr>
        <p:spPr>
          <a:xfrm>
            <a:off x="11514670" y="7440469"/>
            <a:ext cx="508001" cy="1607910"/>
          </a:xfrm>
          <a:prstGeom prst="rect">
            <a:avLst/>
          </a:prstGeom>
          <a:solidFill>
            <a:srgbClr val="F09C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372" name="Rectangle"/>
          <p:cNvSpPr/>
          <p:nvPr/>
        </p:nvSpPr>
        <p:spPr>
          <a:xfrm>
            <a:off x="11514670" y="10224783"/>
            <a:ext cx="508001" cy="1607911"/>
          </a:xfrm>
          <a:prstGeom prst="rect">
            <a:avLst/>
          </a:prstGeom>
          <a:solidFill>
            <a:srgbClr val="D2413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373" name="Neo4j Secret Sauce"/>
          <p:cNvSpPr txBox="1"/>
          <p:nvPr>
            <p:ph type="title" idx="4294967295"/>
          </p:nvPr>
        </p:nvSpPr>
        <p:spPr>
          <a:xfrm>
            <a:off x="11902678" y="168394"/>
            <a:ext cx="10683893" cy="1198033"/>
          </a:xfrm>
          <a:prstGeom prst="rect">
            <a:avLst/>
          </a:prstGeom>
        </p:spPr>
        <p:txBody>
          <a:bodyPr lIns="0" tIns="0" rIns="0" bIns="0"/>
          <a:lstStyle>
            <a:lvl1pPr algn="l" defTabSz="2316479">
              <a:defRPr b="1" cap="none" sz="7979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Neo4j Secret Sauce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mains steady as database grow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Remains steady as database grows</a:t>
            </a:r>
          </a:p>
        </p:txBody>
      </p:sp>
      <p:sp>
        <p:nvSpPr>
          <p:cNvPr id="376" name="Real Time Query 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Real Time Query Performance</a:t>
            </a:r>
          </a:p>
        </p:txBody>
      </p:sp>
      <p:grpSp>
        <p:nvGrpSpPr>
          <p:cNvPr id="390" name="Group"/>
          <p:cNvGrpSpPr/>
          <p:nvPr/>
        </p:nvGrpSpPr>
        <p:grpSpPr>
          <a:xfrm>
            <a:off x="713696" y="3336493"/>
            <a:ext cx="22315639" cy="10179600"/>
            <a:chOff x="0" y="0"/>
            <a:chExt cx="22315638" cy="10179598"/>
          </a:xfrm>
        </p:grpSpPr>
        <p:grpSp>
          <p:nvGrpSpPr>
            <p:cNvPr id="388" name="Group"/>
            <p:cNvGrpSpPr/>
            <p:nvPr/>
          </p:nvGrpSpPr>
          <p:grpSpPr>
            <a:xfrm>
              <a:off x="-1" y="0"/>
              <a:ext cx="19067144" cy="10179599"/>
              <a:chOff x="0" y="0"/>
              <a:chExt cx="19067142" cy="10179598"/>
            </a:xfrm>
          </p:grpSpPr>
          <p:sp>
            <p:nvSpPr>
              <p:cNvPr id="377" name="Line"/>
              <p:cNvSpPr/>
              <p:nvPr/>
            </p:nvSpPr>
            <p:spPr>
              <a:xfrm flipV="1">
                <a:off x="1327643" y="0"/>
                <a:ext cx="1" cy="9152223"/>
              </a:xfrm>
              <a:prstGeom prst="line">
                <a:avLst/>
              </a:prstGeom>
              <a:noFill/>
              <a:ln w="101600" cap="flat">
                <a:solidFill>
                  <a:srgbClr val="8C8C8C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1219200">
                  <a:defRPr sz="3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78" name="Line"/>
              <p:cNvSpPr/>
              <p:nvPr/>
            </p:nvSpPr>
            <p:spPr>
              <a:xfrm>
                <a:off x="1299397" y="9095731"/>
                <a:ext cx="17767746" cy="1"/>
              </a:xfrm>
              <a:prstGeom prst="line">
                <a:avLst/>
              </a:prstGeom>
              <a:noFill/>
              <a:ln w="101600" cap="flat">
                <a:solidFill>
                  <a:srgbClr val="8C8C8C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1219200">
                  <a:defRPr sz="3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79" name="Connectedness and Size of Data Set"/>
              <p:cNvSpPr txBox="1"/>
              <p:nvPr/>
            </p:nvSpPr>
            <p:spPr>
              <a:xfrm>
                <a:off x="8886305" y="9180481"/>
                <a:ext cx="9615910" cy="9991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algn="l" defTabSz="1219200">
                  <a:defRPr sz="4200">
                    <a:solidFill>
                      <a:srgbClr val="8C8C8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 sz="4800">
                    <a:solidFill>
                      <a:srgbClr val="404040"/>
                    </a:solidFill>
                  </a:defRPr>
                </a:pPr>
                <a:r>
                  <a:rPr sz="4200">
                    <a:solidFill>
                      <a:srgbClr val="8C8C8C"/>
                    </a:solidFill>
                  </a:rPr>
                  <a:t>Connectedness and Size of Data Set</a:t>
                </a:r>
              </a:p>
            </p:txBody>
          </p:sp>
          <p:sp>
            <p:nvSpPr>
              <p:cNvPr id="380" name="Response Time"/>
              <p:cNvSpPr txBox="1"/>
              <p:nvPr/>
            </p:nvSpPr>
            <p:spPr>
              <a:xfrm rot="16200000">
                <a:off x="-2416777" y="3137548"/>
                <a:ext cx="5832671" cy="9991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algn="r" defTabSz="1219200">
                  <a:defRPr sz="4200">
                    <a:solidFill>
                      <a:srgbClr val="8C8C8C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 sz="4800">
                    <a:solidFill>
                      <a:srgbClr val="404040"/>
                    </a:solidFill>
                  </a:defRPr>
                </a:pPr>
                <a:r>
                  <a:rPr sz="4200">
                    <a:solidFill>
                      <a:srgbClr val="8C8C8C"/>
                    </a:solidFill>
                  </a:rPr>
                  <a:t>Response Time</a:t>
                </a:r>
              </a:p>
            </p:txBody>
          </p:sp>
          <p:sp>
            <p:nvSpPr>
              <p:cNvPr id="381" name="0 to 2 hops 0 to 3 degrees Thousands of connections"/>
              <p:cNvSpPr txBox="1"/>
              <p:nvPr/>
            </p:nvSpPr>
            <p:spPr>
              <a:xfrm>
                <a:off x="1753786" y="7170900"/>
                <a:ext cx="7994072" cy="17694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1219200">
                  <a:lnSpc>
                    <a:spcPct val="90000"/>
                  </a:lnSpc>
                  <a:defRPr sz="4800">
                    <a:solidFill>
                      <a:srgbClr val="40404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3200">
                    <a:solidFill>
                      <a:srgbClr val="8C8C8C"/>
                    </a:solidFill>
                  </a:rPr>
                  <a:t>0 to 2 hops</a:t>
                </a:r>
                <a:br>
                  <a:rPr sz="3200">
                    <a:solidFill>
                      <a:srgbClr val="8C8C8C"/>
                    </a:solidFill>
                  </a:rPr>
                </a:br>
                <a:r>
                  <a:rPr sz="3200">
                    <a:solidFill>
                      <a:srgbClr val="8C8C8C"/>
                    </a:solidFill>
                  </a:rPr>
                  <a:t>0 to 3 degrees</a:t>
                </a:r>
                <a:br>
                  <a:rPr sz="3200">
                    <a:solidFill>
                      <a:srgbClr val="8C8C8C"/>
                    </a:solidFill>
                  </a:rPr>
                </a:br>
                <a:r>
                  <a:rPr sz="3200">
                    <a:solidFill>
                      <a:srgbClr val="8C8C8C"/>
                    </a:solidFill>
                  </a:rPr>
                  <a:t>Thousands of connections</a:t>
                </a:r>
              </a:p>
            </p:txBody>
          </p:sp>
          <p:sp>
            <p:nvSpPr>
              <p:cNvPr id="382" name="Line"/>
              <p:cNvSpPr/>
              <p:nvPr/>
            </p:nvSpPr>
            <p:spPr>
              <a:xfrm rot="5400000">
                <a:off x="2433219" y="226720"/>
                <a:ext cx="6145703" cy="7462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1259" y="2120"/>
                      <a:pt x="19906" y="10767"/>
                      <a:pt x="21600" y="21600"/>
                    </a:cubicBezTo>
                  </a:path>
                </a:pathLst>
              </a:custGeom>
              <a:noFill/>
              <a:ln w="152400" cap="flat">
                <a:solidFill>
                  <a:srgbClr val="6FB048"/>
                </a:solidFill>
                <a:prstDash val="solid"/>
                <a:bevel/>
              </a:ln>
              <a:effectLst/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1219200">
                  <a:defRPr sz="4800">
                    <a:solidFill>
                      <a:srgbClr val="40404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  <p:sp>
            <p:nvSpPr>
              <p:cNvPr id="383" name="Line"/>
              <p:cNvSpPr/>
              <p:nvPr/>
            </p:nvSpPr>
            <p:spPr>
              <a:xfrm flipV="1">
                <a:off x="1694861" y="5677784"/>
                <a:ext cx="16807354" cy="1352740"/>
              </a:xfrm>
              <a:prstGeom prst="line">
                <a:avLst/>
              </a:prstGeom>
              <a:noFill/>
              <a:ln w="152400" cap="flat">
                <a:solidFill>
                  <a:srgbClr val="008DC1"/>
                </a:solidFill>
                <a:prstDash val="solid"/>
                <a:bevel/>
              </a:ln>
              <a:effectLst/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1219200">
                  <a:defRPr sz="3200">
                    <a:solidFill>
                      <a:srgbClr val="000000"/>
                    </a:solidFill>
                    <a:latin typeface="Helvetica"/>
                    <a:ea typeface="Helvetica"/>
                    <a:cs typeface="Helvetica"/>
                    <a:sym typeface="Helvetica"/>
                  </a:defRPr>
                </a:pPr>
              </a:p>
            </p:txBody>
          </p:sp>
          <p:sp>
            <p:nvSpPr>
              <p:cNvPr id="384" name="Tens to hundreds of hops Thousands of degrees Billions  of connections"/>
              <p:cNvSpPr txBox="1"/>
              <p:nvPr/>
            </p:nvSpPr>
            <p:spPr>
              <a:xfrm>
                <a:off x="13566942" y="7172623"/>
                <a:ext cx="5274229" cy="17694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1219200">
                  <a:lnSpc>
                    <a:spcPct val="90000"/>
                  </a:lnSpc>
                  <a:defRPr sz="4800">
                    <a:solidFill>
                      <a:srgbClr val="40404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sz="3200">
                    <a:solidFill>
                      <a:srgbClr val="8C8C8C"/>
                    </a:solidFill>
                  </a:rPr>
                  <a:t>Tens to hundreds of hops</a:t>
                </a:r>
                <a:br>
                  <a:rPr sz="3200">
                    <a:solidFill>
                      <a:srgbClr val="8C8C8C"/>
                    </a:solidFill>
                  </a:rPr>
                </a:br>
                <a:r>
                  <a:rPr sz="3200">
                    <a:solidFill>
                      <a:srgbClr val="8C8C8C"/>
                    </a:solidFill>
                  </a:rPr>
                  <a:t>Thousands of degrees</a:t>
                </a:r>
                <a:br>
                  <a:rPr sz="3200">
                    <a:solidFill>
                      <a:srgbClr val="8C8C8C"/>
                    </a:solidFill>
                  </a:rPr>
                </a:br>
                <a:r>
                  <a:rPr sz="3200">
                    <a:solidFill>
                      <a:srgbClr val="8C8C8C"/>
                    </a:solidFill>
                  </a:rPr>
                  <a:t>Billions  of connections</a:t>
                </a:r>
              </a:p>
            </p:txBody>
          </p:sp>
          <p:sp>
            <p:nvSpPr>
              <p:cNvPr id="385" name="Relational and Other NoSQL Databases"/>
              <p:cNvSpPr txBox="1"/>
              <p:nvPr/>
            </p:nvSpPr>
            <p:spPr>
              <a:xfrm>
                <a:off x="4126178" y="469096"/>
                <a:ext cx="4562403" cy="26236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/>
              <a:p>
                <a:pPr algn="l" defTabSz="1219200">
                  <a:lnSpc>
                    <a:spcPct val="90000"/>
                  </a:lnSpc>
                  <a:defRPr sz="4800">
                    <a:solidFill>
                      <a:srgbClr val="40404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>
                    <a:solidFill>
                      <a:srgbClr val="6FB048"/>
                    </a:solidFill>
                  </a:rPr>
                  <a:t>Relational and</a:t>
                </a:r>
                <a:br>
                  <a:rPr>
                    <a:solidFill>
                      <a:srgbClr val="6FB048"/>
                    </a:solidFill>
                  </a:rPr>
                </a:br>
                <a:r>
                  <a:rPr>
                    <a:solidFill>
                      <a:srgbClr val="6FB048"/>
                    </a:solidFill>
                  </a:rPr>
                  <a:t>Other NoSQL</a:t>
                </a:r>
                <a:br>
                  <a:rPr>
                    <a:solidFill>
                      <a:srgbClr val="6FB048"/>
                    </a:solidFill>
                  </a:rPr>
                </a:br>
                <a:r>
                  <a:rPr>
                    <a:solidFill>
                      <a:srgbClr val="6FB048"/>
                    </a:solidFill>
                  </a:rPr>
                  <a:t>Databases</a:t>
                </a:r>
              </a:p>
            </p:txBody>
          </p:sp>
          <p:sp>
            <p:nvSpPr>
              <p:cNvPr id="386" name="Neo4j"/>
              <p:cNvSpPr txBox="1"/>
              <p:nvPr/>
            </p:nvSpPr>
            <p:spPr>
              <a:xfrm>
                <a:off x="16418735" y="4468601"/>
                <a:ext cx="2281204" cy="11135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 defTabSz="1219200">
                  <a:lnSpc>
                    <a:spcPct val="90000"/>
                  </a:lnSpc>
                  <a:defRPr sz="4800">
                    <a:solidFill>
                      <a:srgbClr val="008DC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>
                  <a:defRPr>
                    <a:solidFill>
                      <a:srgbClr val="404040"/>
                    </a:solidFill>
                  </a:defRPr>
                </a:pPr>
                <a:r>
                  <a:rPr>
                    <a:solidFill>
                      <a:srgbClr val="008DC1"/>
                    </a:solidFill>
                  </a:rPr>
                  <a:t>Neo4j</a:t>
                </a:r>
              </a:p>
            </p:txBody>
          </p:sp>
          <p:sp>
            <p:nvSpPr>
              <p:cNvPr id="387" name="Shape"/>
              <p:cNvSpPr/>
              <p:nvPr/>
            </p:nvSpPr>
            <p:spPr>
              <a:xfrm>
                <a:off x="13191633" y="523045"/>
                <a:ext cx="1694855" cy="5493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18268"/>
                    </a:moveTo>
                    <a:lnTo>
                      <a:pt x="4011" y="18268"/>
                    </a:lnTo>
                    <a:lnTo>
                      <a:pt x="4011" y="0"/>
                    </a:lnTo>
                    <a:lnTo>
                      <a:pt x="17589" y="0"/>
                    </a:lnTo>
                    <a:lnTo>
                      <a:pt x="17589" y="18268"/>
                    </a:lnTo>
                    <a:lnTo>
                      <a:pt x="21600" y="18268"/>
                    </a:lnTo>
                    <a:lnTo>
                      <a:pt x="10800" y="2160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08DC1"/>
                  </a:gs>
                  <a:gs pos="100000">
                    <a:srgbClr val="6FB048"/>
                  </a:gs>
                </a:gsLst>
                <a:lin ang="16200000" scaled="0"/>
              </a:gra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50800" dir="5400000">
                  <a:srgbClr val="000000">
                    <a:alpha val="35000"/>
                  </a:srgbClr>
                </a:outerShdw>
              </a:effectLst>
            </p:spPr>
            <p:txBody>
              <a:bodyPr wrap="square" lIns="121919" tIns="121919" rIns="121919" bIns="121919" numCol="1" anchor="ctr">
                <a:noAutofit/>
              </a:bodyPr>
              <a:lstStyle/>
              <a:p>
                <a:pPr defTabSz="1219200">
                  <a:defRPr sz="4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  <p:sp>
          <p:nvSpPr>
            <p:cNvPr id="389" name="Neo4j is  1000x faster Reduces minutes  to milliseconds"/>
            <p:cNvSpPr txBox="1"/>
            <p:nvPr/>
          </p:nvSpPr>
          <p:spPr>
            <a:xfrm>
              <a:off x="14792881" y="262435"/>
              <a:ext cx="7522757" cy="36608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/>
            <a:p>
              <a:pPr algn="l" defTabSz="1219200">
                <a:lnSpc>
                  <a:spcPct val="90000"/>
                </a:lnSpc>
                <a:defRPr sz="4800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b="1" sz="5200">
                  <a:solidFill>
                    <a:srgbClr val="008DC1"/>
                  </a:solidFill>
                </a:rPr>
                <a:t>Neo4j is </a:t>
              </a:r>
              <a:br>
                <a:rPr b="1" sz="5200">
                  <a:solidFill>
                    <a:srgbClr val="008DC1"/>
                  </a:solidFill>
                </a:rPr>
              </a:br>
              <a:r>
                <a:rPr b="1" sz="5200">
                  <a:solidFill>
                    <a:srgbClr val="008DC1"/>
                  </a:solidFill>
                </a:rPr>
                <a:t>1000x faster</a:t>
              </a:r>
              <a:br>
                <a:rPr b="1" sz="5200">
                  <a:solidFill>
                    <a:srgbClr val="008DC1"/>
                  </a:solidFill>
                </a:rPr>
              </a:br>
              <a:r>
                <a:rPr i="1" sz="5200">
                  <a:solidFill>
                    <a:srgbClr val="8C8C8C"/>
                  </a:solidFill>
                </a:rPr>
                <a:t>Reduces minutes </a:t>
              </a:r>
              <a:br>
                <a:rPr i="1" sz="5200">
                  <a:solidFill>
                    <a:srgbClr val="8C8C8C"/>
                  </a:solidFill>
                </a:rPr>
              </a:br>
              <a:r>
                <a:rPr i="1" sz="5200">
                  <a:solidFill>
                    <a:srgbClr val="8C8C8C"/>
                  </a:solidFill>
                </a:rPr>
                <a:t>to milliseconds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I don’t know the average height of all hollywood actors, but I do know the Six Degrees of Kevin Bac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I don’t know the average height of all hollywood actors, but I do know the Six Degrees of Kevin Bacon</a:t>
            </a:r>
          </a:p>
        </p:txBody>
      </p:sp>
      <p:sp>
        <p:nvSpPr>
          <p:cNvPr id="393" name="But not for every qu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But not for every query</a:t>
            </a:r>
          </a:p>
        </p:txBody>
      </p:sp>
      <p:pic>
        <p:nvPicPr>
          <p:cNvPr id="394" name="Tallest_Actor-Wide-Image-All-Actors-small.png" descr="Tallest_Actor-Wide-Image-All-Actors-sm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628429"/>
            <a:ext cx="24384001" cy="6459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the-worst-sales-pitch-ive-ever-heard-in-my-entire-life.jpg" descr="the-worst-sales-pitch-ive-ever-heard-in-my-entire-lif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134" t="0" r="4134" b="0"/>
          <a:stretch>
            <a:fillRect/>
          </a:stretch>
        </p:blipFill>
        <p:spPr>
          <a:xfrm>
            <a:off x="12573000" y="1384300"/>
            <a:ext cx="10045701" cy="10896600"/>
          </a:xfrm>
          <a:prstGeom prst="rect">
            <a:avLst/>
          </a:prstGeom>
        </p:spPr>
      </p:pic>
      <p:sp>
        <p:nvSpPr>
          <p:cNvPr id="21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Agenda</a:t>
            </a:r>
          </a:p>
        </p:txBody>
      </p:sp>
      <p:sp>
        <p:nvSpPr>
          <p:cNvPr id="217" name="Level Set…"/>
          <p:cNvSpPr txBox="1"/>
          <p:nvPr>
            <p:ph type="body" sz="quarter" idx="1"/>
          </p:nvPr>
        </p:nvSpPr>
        <p:spPr>
          <a:xfrm>
            <a:off x="673100" y="4584700"/>
            <a:ext cx="11049000" cy="5461000"/>
          </a:xfrm>
          <a:prstGeom prst="rect">
            <a:avLst/>
          </a:prstGeom>
        </p:spPr>
        <p:txBody>
          <a:bodyPr/>
          <a:lstStyle/>
          <a:p>
            <a:pPr/>
            <a:r>
              <a:t>Level Set</a:t>
            </a:r>
          </a:p>
          <a:p>
            <a:pPr/>
            <a:r>
              <a:t>Stored Procedures</a:t>
            </a:r>
          </a:p>
          <a:p>
            <a:pPr/>
            <a:r>
              <a:t>Traversal API</a:t>
            </a:r>
          </a:p>
          <a:p>
            <a:pPr/>
            <a:r>
              <a:t>Lunch</a:t>
            </a:r>
          </a:p>
          <a:p>
            <a:pPr/>
            <a:r>
              <a:t>Cheating</a:t>
            </a:r>
          </a:p>
          <a:p>
            <a:pPr/>
            <a:r>
              <a:t>Testing</a:t>
            </a:r>
          </a:p>
          <a:p>
            <a:pPr/>
            <a:r>
              <a:t>Analytics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Just draw stuff and “walla” there is your data mode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Just draw stuff and “walla” there is your data model</a:t>
            </a:r>
          </a:p>
        </p:txBody>
      </p:sp>
      <p:sp>
        <p:nvSpPr>
          <p:cNvPr id="397" name="Graphs are Whiteboard Friendl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Graphs are Whiteboard Friendly</a:t>
            </a:r>
          </a:p>
        </p:txBody>
      </p:sp>
      <p:pic>
        <p:nvPicPr>
          <p:cNvPr id="398" name="we-like-whiteboards.jpg" descr="we-like-whiteboard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26846" y="3078793"/>
            <a:ext cx="15893945" cy="10569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bullcrap.jpg" descr="bullcrap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070850" y="736600"/>
            <a:ext cx="8242300" cy="8242301"/>
          </a:xfrm>
          <a:prstGeom prst="rect">
            <a:avLst/>
          </a:prstGeom>
        </p:spPr>
      </p:pic>
      <p:sp>
        <p:nvSpPr>
          <p:cNvPr id="401" name="BullSh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BullShit</a:t>
            </a:r>
          </a:p>
        </p:txBody>
      </p:sp>
      <p:sp>
        <p:nvSpPr>
          <p:cNvPr id="402" name="Unless you want to go slow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Unless you want to go slow…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Movie Property Graph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Movie Property Graph</a:t>
            </a:r>
          </a:p>
        </p:txBody>
      </p:sp>
      <p:sp>
        <p:nvSpPr>
          <p:cNvPr id="405" name="Some Models are Eas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Some Models are Easy</a:t>
            </a:r>
          </a:p>
        </p:txBody>
      </p:sp>
      <p:pic>
        <p:nvPicPr>
          <p:cNvPr id="406" name="movie.jpg" descr="movi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8610" y="2638389"/>
            <a:ext cx="16750416" cy="10664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007.png" descr="0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816" y="491821"/>
            <a:ext cx="24437632" cy="14525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ould Roles be their own Nod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Should Roles be their own Node?</a:t>
            </a:r>
          </a:p>
        </p:txBody>
      </p:sp>
      <p:sp>
        <p:nvSpPr>
          <p:cNvPr id="411" name="Some Models are Easy but not for all Ques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Some Models are Easy but not for all Questions</a:t>
            </a:r>
          </a:p>
        </p:txBody>
      </p:sp>
      <p:pic>
        <p:nvPicPr>
          <p:cNvPr id="412" name="movie.jpg" descr="movi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8610" y="2638389"/>
            <a:ext cx="16750416" cy="10664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How do you model Flight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How do you model Flight Data?</a:t>
            </a:r>
          </a:p>
        </p:txBody>
      </p:sp>
      <p:pic>
        <p:nvPicPr>
          <p:cNvPr id="415" name="pan-am-decal2.jpg" descr="pan-am-decal2.jpg"/>
          <p:cNvPicPr>
            <a:picLocks noChangeAspect="1"/>
          </p:cNvPicPr>
          <p:nvPr/>
        </p:nvPicPr>
        <p:blipFill>
          <a:blip r:embed="rId2">
            <a:extLst/>
          </a:blip>
          <a:srcRect l="0" t="11195" r="0" b="0"/>
          <a:stretch>
            <a:fillRect/>
          </a:stretch>
        </p:blipFill>
        <p:spPr>
          <a:xfrm>
            <a:off x="2573887" y="2195748"/>
            <a:ext cx="19199398" cy="11452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Airports Nodes with Flying To Relationshi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Airports Nodes with Flying To Relationships</a:t>
            </a:r>
          </a:p>
        </p:txBody>
      </p:sp>
      <p:sp>
        <p:nvSpPr>
          <p:cNvPr id="418" name="How do you model Flight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How do you model Flight Data?</a:t>
            </a:r>
          </a:p>
        </p:txBody>
      </p:sp>
      <p:pic>
        <p:nvPicPr>
          <p:cNvPr id="419" name="Simple-flight-model.png" descr="Simple-flight-mod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90" y="3108525"/>
            <a:ext cx="24384001" cy="7498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Maybe Flight should be its own Nod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Maybe Flight should be its own Node?</a:t>
            </a:r>
          </a:p>
        </p:txBody>
      </p:sp>
      <p:sp>
        <p:nvSpPr>
          <p:cNvPr id="422" name="How do you model Flight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How do you model Flight Data?</a:t>
            </a:r>
          </a:p>
        </p:txBody>
      </p:sp>
      <p:pic>
        <p:nvPicPr>
          <p:cNvPr id="423" name="Intermediate Model.png" descr="Intermediate Mod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90" y="2688190"/>
            <a:ext cx="24384001" cy="7168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Don’t we care about Flights only on particular Days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Don’t we care about Flights only on particular Days?</a:t>
            </a:r>
          </a:p>
        </p:txBody>
      </p:sp>
      <p:sp>
        <p:nvSpPr>
          <p:cNvPr id="426" name="How do you model Flight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How do you model Flight Data?</a:t>
            </a:r>
          </a:p>
        </p:txBody>
      </p:sp>
      <p:pic>
        <p:nvPicPr>
          <p:cNvPr id="427" name="added days concept model.png" descr="added days concept mod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9187" y="2638389"/>
            <a:ext cx="19559347" cy="10815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What is this trick with the date in the relationship typ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What is this trick with the date in the relationship type?</a:t>
            </a:r>
          </a:p>
        </p:txBody>
      </p:sp>
      <p:sp>
        <p:nvSpPr>
          <p:cNvPr id="430" name="How do you model Flight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How do you model Flight Data?</a:t>
            </a:r>
          </a:p>
        </p:txBody>
      </p:sp>
      <p:pic>
        <p:nvPicPr>
          <p:cNvPr id="431" name="date as relationship.png" descr="date as relationshi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9349" y="2638389"/>
            <a:ext cx="19241205" cy="10855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But before all tha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before all that</a:t>
            </a:r>
          </a:p>
        </p:txBody>
      </p:sp>
      <p:sp>
        <p:nvSpPr>
          <p:cNvPr id="220" name="We need a bit of a come to Jesus moment.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need a bit of a come to Jesus moment.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We don’t need Airports if we model this way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We don’t need Airports if we model this way!</a:t>
            </a:r>
          </a:p>
        </p:txBody>
      </p:sp>
      <p:sp>
        <p:nvSpPr>
          <p:cNvPr id="434" name="How do you model Flight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How do you model Flight Data?</a:t>
            </a:r>
          </a:p>
        </p:txBody>
      </p:sp>
      <p:pic>
        <p:nvPicPr>
          <p:cNvPr id="435" name="remove airports.png" descr="remove airpor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52559" y="3191280"/>
            <a:ext cx="20678881" cy="100813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ettingcreative.jpg" descr="gettingcreative.jpg"/>
          <p:cNvPicPr>
            <a:picLocks noChangeAspect="1"/>
          </p:cNvPicPr>
          <p:nvPr/>
        </p:nvPicPr>
        <p:blipFill>
          <a:blip r:embed="rId2">
            <a:extLst/>
          </a:blip>
          <a:srcRect l="0" t="11759" r="0" b="3891"/>
          <a:stretch>
            <a:fillRect/>
          </a:stretch>
        </p:blipFill>
        <p:spPr>
          <a:xfrm>
            <a:off x="-107453" y="-21168"/>
            <a:ext cx="24562542" cy="13758337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Lets get Crea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>
                <a:solidFill>
                  <a:srgbClr val="FFFFFF"/>
                </a:solidFill>
                <a:effectLst>
                  <a:outerShdw sx="100000" sy="100000" kx="0" ky="0" algn="b" rotWithShape="0" blurRad="60325" dist="0" dir="18900000">
                    <a:srgbClr val="000000"/>
                  </a:outerShdw>
                </a:effectLst>
              </a:defRPr>
            </a:lvl1pPr>
          </a:lstStyle>
          <a:p>
            <a:pPr/>
            <a:r>
              <a:t>Lets get Creative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roup Destinations together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Group Destinations together!</a:t>
            </a:r>
          </a:p>
        </p:txBody>
      </p:sp>
      <p:sp>
        <p:nvSpPr>
          <p:cNvPr id="441" name="How do you model Flight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How do you model Flight Data?</a:t>
            </a:r>
          </a:p>
        </p:txBody>
      </p:sp>
      <p:pic>
        <p:nvPicPr>
          <p:cNvPr id="442" name="destination first.png" descr="destination fir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516" y="3277920"/>
            <a:ext cx="21657797" cy="1024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OMG WAT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OMG WAT!</a:t>
            </a:r>
          </a:p>
        </p:txBody>
      </p:sp>
      <p:sp>
        <p:nvSpPr>
          <p:cNvPr id="445" name="How do you model Flight Data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How do you model Flight Data?</a:t>
            </a:r>
          </a:p>
        </p:txBody>
      </p:sp>
      <p:pic>
        <p:nvPicPr>
          <p:cNvPr id="446" name="final-airport-model.png" descr="final-airport-mod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8569" y="2123770"/>
            <a:ext cx="19124048" cy="12066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neo4j_object_cache.png" descr="neo4j_object_cach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316" y="-1"/>
            <a:ext cx="11514034" cy="13716001"/>
          </a:xfrm>
          <a:prstGeom prst="rect">
            <a:avLst/>
          </a:prstGeom>
        </p:spPr>
      </p:pic>
      <p:sp>
        <p:nvSpPr>
          <p:cNvPr id="449" name="Fixed Sized Records"/>
          <p:cNvSpPr txBox="1"/>
          <p:nvPr/>
        </p:nvSpPr>
        <p:spPr>
          <a:xfrm>
            <a:off x="14108298" y="4726114"/>
            <a:ext cx="8683969" cy="892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Fixed Sized Records</a:t>
            </a:r>
          </a:p>
        </p:txBody>
      </p:sp>
      <p:sp>
        <p:nvSpPr>
          <p:cNvPr id="450" name="“Joins” on Creation"/>
          <p:cNvSpPr txBox="1"/>
          <p:nvPr/>
        </p:nvSpPr>
        <p:spPr>
          <a:xfrm>
            <a:off x="14108298" y="7506605"/>
            <a:ext cx="8683969" cy="89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“Joins” on Creation</a:t>
            </a:r>
          </a:p>
        </p:txBody>
      </p:sp>
      <p:sp>
        <p:nvSpPr>
          <p:cNvPr id="451" name="Spin Spin Spin through this data structure"/>
          <p:cNvSpPr txBox="1"/>
          <p:nvPr/>
        </p:nvSpPr>
        <p:spPr>
          <a:xfrm>
            <a:off x="14108298" y="10287098"/>
            <a:ext cx="8683969" cy="15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Spin Spin Spin through this data structure</a:t>
            </a:r>
          </a:p>
        </p:txBody>
      </p:sp>
      <p:sp>
        <p:nvSpPr>
          <p:cNvPr id="452" name="Pointers instead of Lookups"/>
          <p:cNvSpPr txBox="1"/>
          <p:nvPr/>
        </p:nvSpPr>
        <p:spPr>
          <a:xfrm>
            <a:off x="14108298" y="1945623"/>
            <a:ext cx="8683969" cy="892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Pointers instead of Lookups</a:t>
            </a:r>
          </a:p>
        </p:txBody>
      </p:sp>
      <p:sp>
        <p:nvSpPr>
          <p:cNvPr id="453" name="1"/>
          <p:cNvSpPr txBox="1"/>
          <p:nvPr/>
        </p:nvSpPr>
        <p:spPr>
          <a:xfrm>
            <a:off x="12444992" y="1257243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37779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54" name="2"/>
          <p:cNvSpPr txBox="1"/>
          <p:nvPr/>
        </p:nvSpPr>
        <p:spPr>
          <a:xfrm>
            <a:off x="12444992" y="4037734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189A8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55" name="3"/>
          <p:cNvSpPr txBox="1"/>
          <p:nvPr/>
        </p:nvSpPr>
        <p:spPr>
          <a:xfrm>
            <a:off x="12444992" y="6818225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F09C2A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56" name="4"/>
          <p:cNvSpPr txBox="1"/>
          <p:nvPr/>
        </p:nvSpPr>
        <p:spPr>
          <a:xfrm>
            <a:off x="12444992" y="9598718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D2413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57" name="Rectangle"/>
          <p:cNvSpPr/>
          <p:nvPr/>
        </p:nvSpPr>
        <p:spPr>
          <a:xfrm>
            <a:off x="11514670" y="1887130"/>
            <a:ext cx="508001" cy="1607910"/>
          </a:xfrm>
          <a:prstGeom prst="rect">
            <a:avLst/>
          </a:prstGeom>
          <a:solidFill>
            <a:srgbClr val="37779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58" name="Rectangle"/>
          <p:cNvSpPr/>
          <p:nvPr/>
        </p:nvSpPr>
        <p:spPr>
          <a:xfrm>
            <a:off x="11514670" y="4663799"/>
            <a:ext cx="508001" cy="1607911"/>
          </a:xfrm>
          <a:prstGeom prst="rect">
            <a:avLst/>
          </a:prstGeom>
          <a:solidFill>
            <a:srgbClr val="189A8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59" name="Rectangle"/>
          <p:cNvSpPr/>
          <p:nvPr/>
        </p:nvSpPr>
        <p:spPr>
          <a:xfrm>
            <a:off x="11514670" y="7440469"/>
            <a:ext cx="508001" cy="1607910"/>
          </a:xfrm>
          <a:prstGeom prst="rect">
            <a:avLst/>
          </a:prstGeom>
          <a:solidFill>
            <a:srgbClr val="F09C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60" name="Rectangle"/>
          <p:cNvSpPr/>
          <p:nvPr/>
        </p:nvSpPr>
        <p:spPr>
          <a:xfrm>
            <a:off x="11514670" y="10224783"/>
            <a:ext cx="508001" cy="1607911"/>
          </a:xfrm>
          <a:prstGeom prst="rect">
            <a:avLst/>
          </a:prstGeom>
          <a:solidFill>
            <a:srgbClr val="D2413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61" name="Neo4j Secret Sauce Again"/>
          <p:cNvSpPr txBox="1"/>
          <p:nvPr>
            <p:ph type="title" idx="4294967295"/>
          </p:nvPr>
        </p:nvSpPr>
        <p:spPr>
          <a:xfrm>
            <a:off x="11902678" y="168394"/>
            <a:ext cx="10683893" cy="1198033"/>
          </a:xfrm>
          <a:prstGeom prst="rect">
            <a:avLst/>
          </a:prstGeom>
        </p:spPr>
        <p:txBody>
          <a:bodyPr lIns="0" tIns="0" rIns="0" bIns="0"/>
          <a:lstStyle>
            <a:lvl1pPr algn="l" defTabSz="2072640">
              <a:defRPr b="1" cap="none" sz="714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Neo4j Secret Sauce Again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matrix-spoon.jpg" descr="matrix-spo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516425"/>
            <a:ext cx="24384001" cy="10205282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Do not try and bend the data. That’s im possible."/>
          <p:cNvSpPr txBox="1"/>
          <p:nvPr>
            <p:ph type="title" idx="4294967295"/>
          </p:nvPr>
        </p:nvSpPr>
        <p:spPr>
          <a:xfrm>
            <a:off x="1015999" y="732370"/>
            <a:ext cx="22315638" cy="1198033"/>
          </a:xfrm>
          <a:prstGeom prst="rect">
            <a:avLst/>
          </a:prstGeom>
        </p:spPr>
        <p:txBody>
          <a:bodyPr lIns="0" tIns="0" rIns="0" bIns="0"/>
          <a:lstStyle/>
          <a:p>
            <a:pPr algn="l" defTabSz="2316479">
              <a:defRPr b="1" cap="none" sz="7979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Do </a:t>
            </a:r>
            <a:r>
              <a:rPr strike="sngStrike"/>
              <a:t>not</a:t>
            </a:r>
            <a:r>
              <a:t> try and bend the data. That’s </a:t>
            </a:r>
            <a:r>
              <a:rPr strike="sngStrike"/>
              <a:t>im</a:t>
            </a:r>
            <a:r>
              <a:rPr>
                <a:solidFill>
                  <a:srgbClr val="2C5F73"/>
                </a:solidFill>
              </a:rPr>
              <a:t> possible</a:t>
            </a:r>
            <a: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If they can do it, you can do it!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If they can do it, you can do it!</a:t>
            </a:r>
          </a:p>
        </p:txBody>
      </p:sp>
      <p:sp>
        <p:nvSpPr>
          <p:cNvPr id="467" name="How do you model Comic Boo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How do you model Comic Books?</a:t>
            </a:r>
          </a:p>
        </p:txBody>
      </p:sp>
      <p:pic>
        <p:nvPicPr>
          <p:cNvPr id="468" name="Screen Shot 2015-09-16 at 1.28.03 AM.png" descr="Screen Shot 2015-09-16 at 1.28.0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9410" y="3119937"/>
            <a:ext cx="20265180" cy="10611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How do others do it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How do others do it?</a:t>
            </a:r>
          </a:p>
        </p:txBody>
      </p:sp>
      <p:sp>
        <p:nvSpPr>
          <p:cNvPr id="471" name="Cloning Twi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Cloning Twitter</a:t>
            </a:r>
          </a:p>
        </p:txBody>
      </p:sp>
      <p:pic>
        <p:nvPicPr>
          <p:cNvPr id="472" name="twitter-clone.gif" descr="twitter-clon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4029455"/>
            <a:ext cx="24384001" cy="9721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How do others do it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How do others do it?</a:t>
            </a:r>
          </a:p>
        </p:txBody>
      </p:sp>
      <p:sp>
        <p:nvSpPr>
          <p:cNvPr id="475" name="Cloning Twit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Cloning Twitter</a:t>
            </a:r>
          </a:p>
        </p:txBody>
      </p:sp>
      <p:pic>
        <p:nvPicPr>
          <p:cNvPr id="476" name="Screen Shot 2017-06-27 at 2.37.23 AM.png" descr="Screen Shot 2017-06-27 at 2.37.2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374418"/>
            <a:ext cx="24384001" cy="3309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Screen Shot 2017-06-27 at 2.37.33 AM.png" descr="Screen Shot 2017-06-27 at 2.37.3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7542997"/>
            <a:ext cx="24384001" cy="57740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he Wrong Wa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The Wrong Way</a:t>
            </a:r>
          </a:p>
        </p:txBody>
      </p:sp>
      <p:sp>
        <p:nvSpPr>
          <p:cNvPr id="480" name="Modeling a Twitter Fe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Modeling a Twitter Feed</a:t>
            </a:r>
          </a:p>
        </p:txBody>
      </p:sp>
      <p:pic>
        <p:nvPicPr>
          <p:cNvPr id="481" name="twitter-model-one.gif" descr="twitter-model-one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6646" y="2638389"/>
            <a:ext cx="18130708" cy="11145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You go home, thinking about graphs"/>
          <p:cNvSpPr txBox="1"/>
          <p:nvPr>
            <p:ph type="body" sz="quarter" idx="1"/>
          </p:nvPr>
        </p:nvSpPr>
        <p:spPr>
          <a:xfrm>
            <a:off x="1015999" y="2053167"/>
            <a:ext cx="22313904" cy="461433"/>
          </a:xfrm>
          <a:prstGeom prst="rect">
            <a:avLst/>
          </a:prstGeom>
        </p:spPr>
        <p:txBody>
          <a:bodyPr/>
          <a:lstStyle/>
          <a:p>
            <a:pPr defTabSz="1780032">
              <a:spcBef>
                <a:spcPts val="700"/>
              </a:spcBef>
              <a:defRPr sz="3066"/>
            </a:pPr>
            <a:r>
              <a:t>You go home, thinking about </a:t>
            </a:r>
            <a:r>
              <a:rPr b="1">
                <a:latin typeface="Roboto"/>
                <a:ea typeface="Roboto"/>
                <a:cs typeface="Roboto"/>
                <a:sym typeface="Roboto"/>
              </a:rPr>
              <a:t>graphs</a:t>
            </a:r>
          </a:p>
        </p:txBody>
      </p:sp>
      <p:sp>
        <p:nvSpPr>
          <p:cNvPr id="223" name="All that matters"/>
          <p:cNvSpPr txBox="1"/>
          <p:nvPr>
            <p:ph type="title"/>
          </p:nvPr>
        </p:nvSpPr>
        <p:spPr>
          <a:xfrm>
            <a:off x="1015999" y="732370"/>
            <a:ext cx="22315636" cy="1198033"/>
          </a:xfrm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All that matters</a:t>
            </a:r>
          </a:p>
        </p:txBody>
      </p:sp>
      <p:pic>
        <p:nvPicPr>
          <p:cNvPr id="224" name="thinking.png" descr="thinking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11992" r="3999" b="27673"/>
          <a:stretch>
            <a:fillRect/>
          </a:stretch>
        </p:blipFill>
        <p:spPr>
          <a:xfrm>
            <a:off x="12707842" y="3048000"/>
            <a:ext cx="10573015" cy="44299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4546"/>
                </a:lnTo>
                <a:lnTo>
                  <a:pt x="7091" y="21470"/>
                </a:lnTo>
                <a:lnTo>
                  <a:pt x="7127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5" name="social_network.png" descr="social_network.png"/>
          <p:cNvPicPr>
            <a:picLocks noChangeAspect="1"/>
          </p:cNvPicPr>
          <p:nvPr>
            <p:ph type="pic" idx="15"/>
          </p:nvPr>
        </p:nvPicPr>
        <p:blipFill>
          <a:blip r:embed="rId3">
            <a:extLst/>
          </a:blip>
          <a:srcRect l="0" t="23011" r="1" b="23009"/>
          <a:stretch>
            <a:fillRect/>
          </a:stretch>
        </p:blipFill>
        <p:spPr>
          <a:xfrm>
            <a:off x="12267573" y="7636933"/>
            <a:ext cx="11013282" cy="442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705" y="0"/>
                </a:moveTo>
                <a:lnTo>
                  <a:pt x="7671" y="130"/>
                </a:lnTo>
                <a:lnTo>
                  <a:pt x="60" y="19051"/>
                </a:lnTo>
                <a:lnTo>
                  <a:pt x="0" y="1915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7705" y="0"/>
                </a:lnTo>
                <a:close/>
              </a:path>
            </a:pathLst>
          </a:custGeom>
        </p:spPr>
      </p:pic>
      <p:pic>
        <p:nvPicPr>
          <p:cNvPr id="226" name="about.jpg" descr="about.jpg"/>
          <p:cNvPicPr>
            <a:picLocks noChangeAspect="1"/>
          </p:cNvPicPr>
          <p:nvPr>
            <p:ph type="pic" idx="16"/>
          </p:nvPr>
        </p:nvPicPr>
        <p:blipFill>
          <a:blip r:embed="rId4">
            <a:extLst/>
          </a:blip>
          <a:srcRect l="2468" t="0" r="2470" b="0"/>
          <a:stretch>
            <a:fillRect/>
          </a:stretch>
        </p:blipFill>
        <p:spPr>
          <a:xfrm>
            <a:off x="1102983" y="7636930"/>
            <a:ext cx="11013283" cy="4429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50"/>
                </a:lnTo>
                <a:lnTo>
                  <a:pt x="21541" y="19051"/>
                </a:lnTo>
                <a:lnTo>
                  <a:pt x="13929" y="130"/>
                </a:lnTo>
                <a:lnTo>
                  <a:pt x="1389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7" name="home.jpg" descr="home.jpg"/>
          <p:cNvPicPr>
            <a:picLocks noChangeAspect="1"/>
          </p:cNvPicPr>
          <p:nvPr>
            <p:ph type="pic" idx="13"/>
          </p:nvPr>
        </p:nvPicPr>
        <p:blipFill>
          <a:blip r:embed="rId5">
            <a:extLst/>
          </a:blip>
          <a:srcRect l="0" t="14266" r="1" b="14264"/>
          <a:stretch>
            <a:fillRect/>
          </a:stretch>
        </p:blipFill>
        <p:spPr>
          <a:xfrm>
            <a:off x="1102983" y="3047999"/>
            <a:ext cx="11013282" cy="44299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3895" y="21600"/>
                </a:lnTo>
                <a:lnTo>
                  <a:pt x="13929" y="21470"/>
                </a:lnTo>
                <a:lnTo>
                  <a:pt x="21541" y="2549"/>
                </a:lnTo>
                <a:lnTo>
                  <a:pt x="21600" y="245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28" name="Rounded Rectangle"/>
          <p:cNvSpPr/>
          <p:nvPr/>
        </p:nvSpPr>
        <p:spPr>
          <a:xfrm rot="2700000">
            <a:off x="9297962" y="4663309"/>
            <a:ext cx="5788076" cy="5788075"/>
          </a:xfrm>
          <a:prstGeom prst="roundRect">
            <a:avLst>
              <a:gd name="adj" fmla="val 2591"/>
            </a:avLst>
          </a:prstGeom>
          <a:solidFill>
            <a:srgbClr val="377790"/>
          </a:solidFill>
          <a:ln w="63500">
            <a:solidFill>
              <a:srgbClr val="FFFFFF"/>
            </a:solidFill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229" name="You"/>
          <p:cNvSpPr txBox="1"/>
          <p:nvPr/>
        </p:nvSpPr>
        <p:spPr>
          <a:xfrm>
            <a:off x="9124950" y="5809826"/>
            <a:ext cx="6096001" cy="340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defTabSz="2438400">
              <a:defRPr b="1" sz="2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A Better Wa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1780032">
              <a:spcBef>
                <a:spcPts val="700"/>
              </a:spcBef>
              <a:defRPr sz="3066"/>
            </a:lvl1pPr>
          </a:lstStyle>
          <a:p>
            <a:pPr/>
            <a:r>
              <a:t>A Better Way</a:t>
            </a:r>
          </a:p>
        </p:txBody>
      </p:sp>
      <p:sp>
        <p:nvSpPr>
          <p:cNvPr id="484" name="Modeling a Twitter Fe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79">
              <a:defRPr sz="7979"/>
            </a:lvl1pPr>
          </a:lstStyle>
          <a:p>
            <a:pPr/>
            <a:r>
              <a:t>Modeling a Twitter Feed</a:t>
            </a:r>
          </a:p>
        </p:txBody>
      </p:sp>
      <p:pic>
        <p:nvPicPr>
          <p:cNvPr id="485" name="twitter-model-two.gif" descr="twitter-model-two.gif"/>
          <p:cNvPicPr>
            <a:picLocks noChangeAspect="1"/>
          </p:cNvPicPr>
          <p:nvPr/>
        </p:nvPicPr>
        <p:blipFill>
          <a:blip r:embed="rId2">
            <a:extLst/>
          </a:blip>
          <a:srcRect l="390" t="0" r="390" b="0"/>
          <a:stretch>
            <a:fillRect/>
          </a:stretch>
        </p:blipFill>
        <p:spPr>
          <a:xfrm>
            <a:off x="3126646" y="2638389"/>
            <a:ext cx="18130708" cy="11145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neo4j_object_cache.png" descr="neo4j_object_cache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48" r="0" b="148"/>
          <a:stretch>
            <a:fillRect/>
          </a:stretch>
        </p:blipFill>
        <p:spPr>
          <a:xfrm>
            <a:off x="316" y="-1"/>
            <a:ext cx="11514034" cy="13716001"/>
          </a:xfrm>
          <a:prstGeom prst="rect">
            <a:avLst/>
          </a:prstGeom>
        </p:spPr>
      </p:pic>
      <p:sp>
        <p:nvSpPr>
          <p:cNvPr id="488" name="Fixed Sized Records"/>
          <p:cNvSpPr txBox="1"/>
          <p:nvPr/>
        </p:nvSpPr>
        <p:spPr>
          <a:xfrm>
            <a:off x="14108298" y="4726114"/>
            <a:ext cx="8683969" cy="892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Fixed Sized Records</a:t>
            </a:r>
          </a:p>
        </p:txBody>
      </p:sp>
      <p:sp>
        <p:nvSpPr>
          <p:cNvPr id="489" name="“Joins” on Creation"/>
          <p:cNvSpPr txBox="1"/>
          <p:nvPr/>
        </p:nvSpPr>
        <p:spPr>
          <a:xfrm>
            <a:off x="14108298" y="7506605"/>
            <a:ext cx="8683969" cy="892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“Joins” on Creation</a:t>
            </a:r>
          </a:p>
        </p:txBody>
      </p:sp>
      <p:sp>
        <p:nvSpPr>
          <p:cNvPr id="490" name="Spin Spin Spin through this data structure"/>
          <p:cNvSpPr txBox="1"/>
          <p:nvPr/>
        </p:nvSpPr>
        <p:spPr>
          <a:xfrm>
            <a:off x="14108298" y="10287098"/>
            <a:ext cx="8683969" cy="15023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Spin Spin Spin through this data structure</a:t>
            </a:r>
          </a:p>
        </p:txBody>
      </p:sp>
      <p:sp>
        <p:nvSpPr>
          <p:cNvPr id="491" name="Pointers instead of Lookups"/>
          <p:cNvSpPr txBox="1"/>
          <p:nvPr/>
        </p:nvSpPr>
        <p:spPr>
          <a:xfrm>
            <a:off x="14108298" y="1945623"/>
            <a:ext cx="8683969" cy="892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>
            <a:spAutoFit/>
          </a:bodyPr>
          <a:lstStyle>
            <a:lvl1pPr algn="l" defTabSz="2438400">
              <a:lnSpc>
                <a:spcPts val="4800"/>
              </a:lnSpc>
              <a:defRPr b="1" sz="5200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Pointers instead of Lookups</a:t>
            </a:r>
          </a:p>
        </p:txBody>
      </p:sp>
      <p:sp>
        <p:nvSpPr>
          <p:cNvPr id="492" name="1"/>
          <p:cNvSpPr txBox="1"/>
          <p:nvPr/>
        </p:nvSpPr>
        <p:spPr>
          <a:xfrm>
            <a:off x="12444992" y="1257243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37779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3" name="2"/>
          <p:cNvSpPr txBox="1"/>
          <p:nvPr/>
        </p:nvSpPr>
        <p:spPr>
          <a:xfrm>
            <a:off x="12444992" y="4037734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189A80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94" name="3"/>
          <p:cNvSpPr txBox="1"/>
          <p:nvPr/>
        </p:nvSpPr>
        <p:spPr>
          <a:xfrm>
            <a:off x="12444992" y="6818225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F09C2A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95" name="4"/>
          <p:cNvSpPr txBox="1"/>
          <p:nvPr/>
        </p:nvSpPr>
        <p:spPr>
          <a:xfrm>
            <a:off x="12444992" y="9598718"/>
            <a:ext cx="1538943" cy="286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 anchor="ctr">
            <a:spAutoFit/>
          </a:bodyPr>
          <a:lstStyle>
            <a:lvl1pPr defTabSz="2438400">
              <a:defRPr b="1" sz="17600">
                <a:solidFill>
                  <a:srgbClr val="D2413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496" name="Rectangle"/>
          <p:cNvSpPr/>
          <p:nvPr/>
        </p:nvSpPr>
        <p:spPr>
          <a:xfrm>
            <a:off x="11514670" y="1887130"/>
            <a:ext cx="508001" cy="1607910"/>
          </a:xfrm>
          <a:prstGeom prst="rect">
            <a:avLst/>
          </a:prstGeom>
          <a:solidFill>
            <a:srgbClr val="37779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97" name="Rectangle"/>
          <p:cNvSpPr/>
          <p:nvPr/>
        </p:nvSpPr>
        <p:spPr>
          <a:xfrm>
            <a:off x="11514670" y="4663799"/>
            <a:ext cx="508001" cy="1607911"/>
          </a:xfrm>
          <a:prstGeom prst="rect">
            <a:avLst/>
          </a:prstGeom>
          <a:solidFill>
            <a:srgbClr val="189A80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98" name="Rectangle"/>
          <p:cNvSpPr/>
          <p:nvPr/>
        </p:nvSpPr>
        <p:spPr>
          <a:xfrm>
            <a:off x="11514670" y="7440469"/>
            <a:ext cx="508001" cy="1607910"/>
          </a:xfrm>
          <a:prstGeom prst="rect">
            <a:avLst/>
          </a:prstGeom>
          <a:solidFill>
            <a:srgbClr val="F09C2A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499" name="Rectangle"/>
          <p:cNvSpPr/>
          <p:nvPr/>
        </p:nvSpPr>
        <p:spPr>
          <a:xfrm>
            <a:off x="11514670" y="10224783"/>
            <a:ext cx="508001" cy="1607911"/>
          </a:xfrm>
          <a:prstGeom prst="rect">
            <a:avLst/>
          </a:prstGeom>
          <a:solidFill>
            <a:srgbClr val="D24132"/>
          </a:solidFill>
          <a:ln w="12700">
            <a:miter lim="400000"/>
          </a:ln>
        </p:spPr>
        <p:txBody>
          <a:bodyPr lIns="121919" tIns="121919" rIns="121919" bIns="121919" anchor="ctr"/>
          <a:lstStyle/>
          <a:p>
            <a:pPr defTabSz="2438400">
              <a:defRPr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pPr>
          </a:p>
        </p:txBody>
      </p:sp>
      <p:sp>
        <p:nvSpPr>
          <p:cNvPr id="500" name="Neo4j Secret Sauce Yet Again"/>
          <p:cNvSpPr txBox="1"/>
          <p:nvPr>
            <p:ph type="title" idx="4294967295"/>
          </p:nvPr>
        </p:nvSpPr>
        <p:spPr>
          <a:xfrm>
            <a:off x="11902678" y="168394"/>
            <a:ext cx="10683893" cy="1198033"/>
          </a:xfrm>
          <a:prstGeom prst="rect">
            <a:avLst/>
          </a:prstGeom>
        </p:spPr>
        <p:txBody>
          <a:bodyPr lIns="0" tIns="0" rIns="0" bIns="0"/>
          <a:lstStyle>
            <a:lvl1pPr algn="l" defTabSz="1804416">
              <a:defRPr b="1" cap="none" sz="6216">
                <a:solidFill>
                  <a:srgbClr val="5C5C5C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Neo4j Secret Sauce Yet Again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behance.jpg" descr="behanc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692" r="0" b="769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03" name="Make the Queries Sca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the Queries Scale</a:t>
            </a:r>
          </a:p>
        </p:txBody>
      </p:sp>
      <p:sp>
        <p:nvSpPr>
          <p:cNvPr id="504" name="…and the database scales with them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…and the database scales with them.</a:t>
            </a:r>
          </a:p>
          <a:p>
            <a:pPr/>
            <a:r>
              <a:t>…and that’s why we don’t make any money.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NYFW-Fall-2018-Trends.jpg" descr="NYFW-Fall-2018-Trend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4372" t="0" r="0" b="0"/>
          <a:stretch>
            <a:fillRect/>
          </a:stretch>
        </p:blipFill>
        <p:spPr>
          <a:xfrm>
            <a:off x="12573000" y="1384300"/>
            <a:ext cx="9698435" cy="10896600"/>
          </a:xfrm>
          <a:prstGeom prst="rect">
            <a:avLst/>
          </a:prstGeom>
        </p:spPr>
      </p:pic>
      <p:sp>
        <p:nvSpPr>
          <p:cNvPr id="507" name="Scaling ou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Scaling out </a:t>
            </a:r>
          </a:p>
          <a:p>
            <a:pPr/>
            <a:r>
              <a:t>is in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fashion</a:t>
            </a:r>
          </a:p>
        </p:txBody>
      </p:sp>
      <p:sp>
        <p:nvSpPr>
          <p:cNvPr id="508" name="But when your model and your query match you don’t have to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when your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model</a:t>
            </a:r>
            <a:r>
              <a:t> and your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query</a:t>
            </a:r>
            <a:r>
              <a:t>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match</a:t>
            </a:r>
            <a:r>
              <a:t> you don’t have to.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tored Procedur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Stored Procedures</a:t>
            </a:r>
          </a:p>
        </p:txBody>
      </p:sp>
      <p:sp>
        <p:nvSpPr>
          <p:cNvPr id="511" name="First time with IntelliJ, starting a Stored Procedur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First time with IntelliJ, starting a Stored Procedure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rules.jpeg" descr="rules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6655" t="0" r="16655" b="0"/>
          <a:stretch>
            <a:fillRect/>
          </a:stretch>
        </p:blipFill>
        <p:spPr>
          <a:xfrm>
            <a:off x="14429942" y="3098800"/>
            <a:ext cx="6801716" cy="10199138"/>
          </a:xfrm>
          <a:prstGeom prst="rect">
            <a:avLst/>
          </a:prstGeom>
        </p:spPr>
      </p:pic>
      <p:sp>
        <p:nvSpPr>
          <p:cNvPr id="514" name="Rules for Stored Proced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Rules for Stored Procedures</a:t>
            </a:r>
          </a:p>
        </p:txBody>
      </p:sp>
      <p:sp>
        <p:nvSpPr>
          <p:cNvPr id="515" name="Can you get away with it in Cypher?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you get away with it in Cypher?</a:t>
            </a:r>
          </a:p>
          <a:p>
            <a:pPr/>
            <a:r>
              <a:t>Is it already in APOC?</a:t>
            </a:r>
          </a:p>
          <a:p>
            <a:pPr/>
            <a:r>
              <a:t>Has one of us already done it?</a:t>
            </a:r>
          </a:p>
          <a:p>
            <a:pPr/>
            <a:r>
              <a:t>Ok fine, I’ll write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Screen Shot 2018-12-28 at 5.21.32 PM.png" descr="Screen Shot 2018-12-28 at 5.21.3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651" t="0" r="365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18" name="Let’s g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Let’s go</a:t>
            </a:r>
          </a:p>
        </p:txBody>
      </p:sp>
      <p:sp>
        <p:nvSpPr>
          <p:cNvPr id="519" name="Start a New Project in IntelliJ Choose Maven option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Start a New Project in IntelliJ</a:t>
            </a:r>
            <a:br/>
            <a:r>
              <a:t>Choose Maven option. </a:t>
            </a:r>
          </a:p>
          <a:p>
            <a:pPr/>
          </a:p>
          <a:p>
            <a:pPr/>
            <a:r>
              <a:t>If the option is not there install maven plugin and restart IntelliJ.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Screen Shot 2018-12-28 at 5.21.56 PM.png" descr="Screen Shot 2018-12-28 at 5.21.56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651" t="0" r="365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22" name="Name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Name it</a:t>
            </a:r>
          </a:p>
        </p:txBody>
      </p:sp>
      <p:sp>
        <p:nvSpPr>
          <p:cNvPr id="523" name="Use com.yourname for the GroupId and “procedures” for the ArtifactId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com.yourname</a:t>
            </a:r>
            <a:r>
              <a:t> for the GroupId and “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procedures</a:t>
            </a:r>
            <a:r>
              <a:t>” for the ArtifactId.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Screen Shot 2018-12-28 at 5.22.29 PM.png" descr="Screen Shot 2018-12-28 at 5.22.2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651" t="0" r="365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26" name="Pick a lo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Pick a location</a:t>
            </a:r>
          </a:p>
        </p:txBody>
      </p:sp>
      <p:sp>
        <p:nvSpPr>
          <p:cNvPr id="527" name="Anywhere will do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Anywhere will do.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Screen Shot 2018-12-28 at 5.22.52 PM.png" descr="Screen Shot 2018-12-28 at 5.22.5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694013" y="70705"/>
            <a:ext cx="15301418" cy="9692570"/>
          </a:xfrm>
          <a:prstGeom prst="rect">
            <a:avLst/>
          </a:prstGeom>
        </p:spPr>
      </p:pic>
      <p:sp>
        <p:nvSpPr>
          <p:cNvPr id="530" name="Alright Alright Alrigh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Alright Alright Alright</a:t>
            </a:r>
          </a:p>
        </p:txBody>
      </p:sp>
      <p:sp>
        <p:nvSpPr>
          <p:cNvPr id="531" name="Enable Auto-Impor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Enable Auto-Import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EAT…"/>
          <p:cNvSpPr txBox="1"/>
          <p:nvPr>
            <p:ph type="ctrTitle"/>
          </p:nvPr>
        </p:nvSpPr>
        <p:spPr>
          <a:xfrm>
            <a:off x="673100" y="281362"/>
            <a:ext cx="23050500" cy="13153276"/>
          </a:xfrm>
          <a:prstGeom prst="rect">
            <a:avLst/>
          </a:prstGeom>
        </p:spPr>
        <p:txBody>
          <a:bodyPr/>
          <a:lstStyle/>
          <a:p>
            <a:pPr defTabSz="817244">
              <a:defRPr sz="22473"/>
            </a:pPr>
            <a:r>
              <a:t>EAT</a:t>
            </a:r>
          </a:p>
          <a:p>
            <a:pPr defTabSz="817244">
              <a:defRPr sz="22473"/>
            </a:pPr>
            <a:r>
              <a:t>SLEEP</a:t>
            </a:r>
          </a:p>
          <a:p>
            <a:pPr defTabSz="817244">
              <a:defRPr b="1" sz="22473">
                <a:latin typeface="Gill Sans"/>
                <a:ea typeface="Gill Sans"/>
                <a:cs typeface="Gill Sans"/>
                <a:sym typeface="Gill Sans"/>
              </a:defRPr>
            </a:pPr>
            <a:r>
              <a:t>GRAPH</a:t>
            </a:r>
          </a:p>
          <a:p>
            <a:pPr defTabSz="817244">
              <a:defRPr sz="22473"/>
            </a:pPr>
            <a:r>
              <a:t>REPEAT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ut some Properties in t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Put some Properties in there</a:t>
            </a:r>
          </a:p>
        </p:txBody>
      </p:sp>
      <p:sp>
        <p:nvSpPr>
          <p:cNvPr id="534" name="&lt;properties&g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4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properties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4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neo4j.version</a:t>
            </a:r>
            <a:r>
              <a:rPr b="0">
                <a:solidFill>
                  <a:srgbClr val="000000"/>
                </a:solidFill>
              </a:rPr>
              <a:t>&gt;</a:t>
            </a:r>
            <a:r>
              <a:rPr b="0">
                <a:solidFill>
                  <a:srgbClr val="000000"/>
                </a:solidFill>
              </a:rPr>
              <a:t>3.5.1</a:t>
            </a:r>
            <a:r>
              <a:rPr b="0">
                <a:solidFill>
                  <a:srgbClr val="000000"/>
                </a:solidFill>
              </a:rPr>
              <a:t>&lt;/</a:t>
            </a:r>
            <a:r>
              <a:t>neo4j.version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4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neo4j.driver.version</a:t>
            </a:r>
            <a:r>
              <a:rPr b="0">
                <a:solidFill>
                  <a:srgbClr val="000000"/>
                </a:solidFill>
              </a:rPr>
              <a:t>&gt;</a:t>
            </a:r>
            <a:r>
              <a:rPr b="0">
                <a:solidFill>
                  <a:srgbClr val="000000"/>
                </a:solidFill>
              </a:rPr>
              <a:t>1.7.2</a:t>
            </a:r>
            <a:r>
              <a:rPr b="0">
                <a:solidFill>
                  <a:srgbClr val="000000"/>
                </a:solidFill>
              </a:rPr>
              <a:t>&lt;/</a:t>
            </a:r>
            <a:r>
              <a:t>neo4j.driver.version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4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project.build.sourceEncoding</a:t>
            </a:r>
            <a:r>
              <a:rPr b="0">
                <a:solidFill>
                  <a:srgbClr val="000000"/>
                </a:solidFill>
              </a:rPr>
              <a:t>&gt;</a:t>
            </a:r>
            <a:r>
              <a:rPr b="0">
                <a:solidFill>
                  <a:srgbClr val="000000"/>
                </a:solidFill>
              </a:rPr>
              <a:t>UTF-8</a:t>
            </a:r>
            <a:r>
              <a:rPr b="0">
                <a:solidFill>
                  <a:srgbClr val="000000"/>
                </a:solidFill>
              </a:rPr>
              <a:t>&lt;/</a:t>
            </a:r>
            <a:r>
              <a:t>project.build.sourceEncoding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b="1" sz="42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properties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42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Dependen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Dependencies</a:t>
            </a:r>
          </a:p>
        </p:txBody>
      </p:sp>
      <p:sp>
        <p:nvSpPr>
          <p:cNvPr id="537" name="&lt;dependencies&gt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 sz="36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dependencies</a:t>
            </a:r>
            <a:r>
              <a:rPr b="0">
                <a:solidFill>
                  <a:srgbClr val="000000"/>
                </a:solidFill>
              </a:rPr>
              <a:t>&gt;</a:t>
            </a:r>
          </a:p>
          <a:p>
            <a:pPr lvl="1" marL="0" indent="0" defTabSz="457200">
              <a:spcBef>
                <a:spcPts val="0"/>
              </a:spcBef>
              <a:buSzTx/>
              <a:buNone/>
              <a:defRPr b="1" sz="36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dependency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  <a:r>
              <a:t>org.neo4j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6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artifactId</a:t>
            </a:r>
            <a:r>
              <a:rPr b="0">
                <a:solidFill>
                  <a:srgbClr val="000000"/>
                </a:solidFill>
              </a:rPr>
              <a:t>&gt;</a:t>
            </a:r>
            <a:r>
              <a:rPr b="0">
                <a:solidFill>
                  <a:srgbClr val="000000"/>
                </a:solidFill>
              </a:rPr>
              <a:t>neo4j</a:t>
            </a:r>
            <a:r>
              <a:rPr b="0">
                <a:solidFill>
                  <a:srgbClr val="000000"/>
                </a:solidFill>
              </a:rPr>
              <a:t>&lt;/</a:t>
            </a:r>
            <a:r>
              <a:t>artifactId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  <a:r>
              <a:t>${neo4j.version}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6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scope</a:t>
            </a:r>
            <a:r>
              <a:t>&gt;</a:t>
            </a:r>
            <a:r>
              <a:t>provided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scope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6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dependency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538" name="&lt;!-- This gives us the Procedure API our runtime code uses.…"/>
          <p:cNvSpPr txBox="1"/>
          <p:nvPr/>
        </p:nvSpPr>
        <p:spPr>
          <a:xfrm>
            <a:off x="12738100" y="3924300"/>
            <a:ext cx="110490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i="1" sz="24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&lt;!-- This gives us the Procedure API our runtime code uses.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i="1" sz="24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We have a `provided` scope on it, because when this is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i="1" sz="24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deployed in a Neo4j Instance, the API will be provided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i="1" sz="24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by Neo4j. If you add non-Neo4j dependencies to this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i="1" sz="24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     project, their scope should normally be `compile` --&gt;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st Dependen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Dependencies</a:t>
            </a:r>
          </a:p>
        </p:txBody>
      </p:sp>
      <p:sp>
        <p:nvSpPr>
          <p:cNvPr id="541" name="&lt;dependency&gt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 sz="34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dependency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  <a:r>
              <a:t>org.neo4j.test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  <a:r>
              <a:t>neo4j-harness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  <a:r>
              <a:t>${neo4j.version}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scope</a:t>
            </a:r>
            <a:r>
              <a:t>&gt;</a:t>
            </a:r>
            <a:r>
              <a:t>test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scope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4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dependency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542" name="&lt;!-- This is used for a utility that…"/>
          <p:cNvSpPr txBox="1"/>
          <p:nvPr/>
        </p:nvSpPr>
        <p:spPr>
          <a:xfrm>
            <a:off x="12738100" y="3924300"/>
            <a:ext cx="110490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i="1" sz="39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&lt;!-- This is used for a utility that </a:t>
            </a:r>
            <a:endParaRPr>
              <a:solidFill>
                <a:srgbClr val="000000"/>
              </a:solidFill>
            </a:endParaRPr>
          </a:p>
          <a:p>
            <a:pPr algn="l" defTabSz="457200">
              <a:defRPr i="1" sz="39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lets us start Neo4j with a specific Procedure, which is nice for writing tests. --&gt;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st Dependen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Dependencies</a:t>
            </a:r>
          </a:p>
        </p:txBody>
      </p:sp>
      <p:sp>
        <p:nvSpPr>
          <p:cNvPr id="545" name="&lt;dependency&gt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dependency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  <a:r>
              <a:t>org.neo4j.driver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  <a:r>
              <a:t>neo4j-java-driver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  <a:r>
              <a:t>${neo4j.driver.version}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scope</a:t>
            </a:r>
            <a:r>
              <a:t>&gt;</a:t>
            </a:r>
            <a:r>
              <a:t>test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scope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dependency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 sz="30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endParaRPr b="0">
              <a:solidFill>
                <a:srgbClr val="000000"/>
              </a:solidFill>
            </a:endParaRPr>
          </a:p>
        </p:txBody>
      </p:sp>
      <p:sp>
        <p:nvSpPr>
          <p:cNvPr id="546" name="&lt;!-- Used to send cypher statements to our procedure. --&gt;"/>
          <p:cNvSpPr txBox="1"/>
          <p:nvPr/>
        </p:nvSpPr>
        <p:spPr>
          <a:xfrm>
            <a:off x="12738100" y="3924300"/>
            <a:ext cx="110490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57200">
              <a:defRPr i="1"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>
              <a:defRPr>
                <a:solidFill>
                  <a:srgbClr val="808080"/>
                </a:solidFill>
              </a:defRPr>
            </a:pPr>
            <a:r>
              <a:rPr>
                <a:solidFill>
                  <a:srgbClr val="000000"/>
                </a:solidFill>
              </a:rPr>
              <a:t>&lt;!-- Used to send cypher statements to our procedure. --&gt;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JUnit Dependen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JUnit Dependencies</a:t>
            </a:r>
          </a:p>
        </p:txBody>
      </p:sp>
      <p:sp>
        <p:nvSpPr>
          <p:cNvPr id="549" name="&lt;dependency&gt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 sz="37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dependency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  <a:r>
              <a:t>junit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7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    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artifactId</a:t>
            </a:r>
            <a:r>
              <a:rPr b="0">
                <a:solidFill>
                  <a:srgbClr val="000000"/>
                </a:solidFill>
              </a:rPr>
              <a:t>&gt;</a:t>
            </a:r>
            <a:r>
              <a:rPr b="0">
                <a:solidFill>
                  <a:srgbClr val="000000"/>
                </a:solidFill>
              </a:rPr>
              <a:t>junit</a:t>
            </a:r>
            <a:r>
              <a:rPr b="0">
                <a:solidFill>
                  <a:srgbClr val="000000"/>
                </a:solidFill>
              </a:rPr>
              <a:t>&lt;/</a:t>
            </a:r>
            <a:r>
              <a:t>artifactId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  <a:r>
              <a:t>4.12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7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scope</a:t>
            </a:r>
            <a:r>
              <a:t>&gt;</a:t>
            </a:r>
            <a:r>
              <a:t>test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scope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7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&lt;/</a:t>
            </a:r>
            <a:r>
              <a:t>dependency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 sz="37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dependencies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550" name="&lt;!-- It’s been 4.12 for like 4 years, but 4.13 is on the way. --&gt;"/>
          <p:cNvSpPr txBox="1"/>
          <p:nvPr/>
        </p:nvSpPr>
        <p:spPr>
          <a:xfrm>
            <a:off x="12738100" y="3924300"/>
            <a:ext cx="110490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57200">
              <a:defRPr i="1"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lvl1pPr>
          </a:lstStyle>
          <a:p>
            <a:pPr>
              <a:defRPr>
                <a:solidFill>
                  <a:srgbClr val="808080"/>
                </a:solidFill>
              </a:defRPr>
            </a:pPr>
            <a:r>
              <a:rPr>
                <a:solidFill>
                  <a:srgbClr val="000000"/>
                </a:solidFill>
              </a:rPr>
              <a:t>&lt;!-- It’s been 4.12 for like 4 years, but 4.13 is on the way. --&gt;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Screen Shot 2018-12-28 at 6.34.01 PM.png" descr="Screen Shot 2018-12-28 at 6.34.0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78" t="0" r="578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53" name="Add a new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new Package</a:t>
            </a:r>
          </a:p>
        </p:txBody>
      </p:sp>
      <p:sp>
        <p:nvSpPr>
          <p:cNvPr id="554" name="Make sure you are on the Java Directory and Right Clic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are on the Java Directory and Right Click.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Screen Shot 2018-12-28 at 6.34.41 PM.png" descr="Screen Shot 2018-12-28 at 6.34.4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189" r="0" b="31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57" name="Use com.your name aga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Use com.your name again</a:t>
            </a:r>
          </a:p>
        </p:txBody>
      </p:sp>
      <p:sp>
        <p:nvSpPr>
          <p:cNvPr id="558" name="Expand the Java directory and it will be there now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Expand the Java directory and it will be there now.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creen Shot 2018-12-28 at 6.43.03 PM.png" descr="Screen Shot 2018-12-28 at 6.43.03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37" t="0" r="337" b="0"/>
          <a:stretch>
            <a:fillRect/>
          </a:stretch>
        </p:blipFill>
        <p:spPr>
          <a:xfrm>
            <a:off x="2463800" y="944603"/>
            <a:ext cx="19481800" cy="7826294"/>
          </a:xfrm>
          <a:prstGeom prst="rect">
            <a:avLst/>
          </a:prstGeom>
        </p:spPr>
      </p:pic>
      <p:sp>
        <p:nvSpPr>
          <p:cNvPr id="561" name="Add a new Java 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new Java Class</a:t>
            </a:r>
          </a:p>
        </p:txBody>
      </p:sp>
      <p:sp>
        <p:nvSpPr>
          <p:cNvPr id="562" name="Make sure you are on your Package folder and Right-Clic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are on your Package folder and Right-Click.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Screen Shot 2018-12-28 at 6.43.10 PM.png" descr="Screen Shot 2018-12-28 at 6.43.1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033" r="0" b="100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65" name="Name it Proced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 it Procedures</a:t>
            </a:r>
          </a:p>
        </p:txBody>
      </p:sp>
      <p:sp>
        <p:nvSpPr>
          <p:cNvPr id="566" name="You can call it whatever you want, but stick with me her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call it whatever you want, but stick with me here.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Screen Shot 2018-12-28 at 6.49.52 PM.png" descr="Screen Shot 2018-12-28 at 6.49.5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6360" t="0" r="6360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69" name="You should see th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should see this</a:t>
            </a:r>
          </a:p>
        </p:txBody>
      </p:sp>
      <p:sp>
        <p:nvSpPr>
          <p:cNvPr id="570" name="If not you messed up somewher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not you messed up somewhere.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s64koolaid.jpg" descr="images64koolai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70" r="0" b="170"/>
          <a:stretch>
            <a:fillRect/>
          </a:stretch>
        </p:blipFill>
        <p:spPr>
          <a:xfrm>
            <a:off x="13454234" y="1384300"/>
            <a:ext cx="8283232" cy="10896601"/>
          </a:xfrm>
          <a:prstGeom prst="rect">
            <a:avLst/>
          </a:prstGeom>
        </p:spPr>
      </p:pic>
      <p:sp>
        <p:nvSpPr>
          <p:cNvPr id="234" name="Drink the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Drink the</a:t>
            </a:r>
          </a:p>
          <a:p>
            <a:pPr/>
            <a:r>
              <a:t> Kool-aid</a:t>
            </a:r>
          </a:p>
        </p:txBody>
      </p:sp>
      <p:sp>
        <p:nvSpPr>
          <p:cNvPr id="235" name="You either go all in o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8000"/>
            </a:pPr>
            <a:r>
              <a:t>You either go all in or </a:t>
            </a:r>
          </a:p>
          <a:p>
            <a:pPr lvl="1">
              <a:defRPr sz="8000"/>
            </a:pPr>
            <a:r>
              <a:t>you are wasting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everybody’s</a:t>
            </a:r>
            <a:r>
              <a:t> time.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// This field declares that we need a GraphDatabaseService…"/>
          <p:cNvSpPr txBox="1"/>
          <p:nvPr>
            <p:ph type="body" idx="14"/>
          </p:nvPr>
        </p:nvSpPr>
        <p:spPr>
          <a:xfrm>
            <a:off x="298547" y="144867"/>
            <a:ext cx="23450605" cy="183134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i="1" sz="50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This field declares that we need a GraphDatabaseService</a:t>
            </a:r>
          </a:p>
          <a:p>
            <a:pPr algn="l" defTabSz="457200">
              <a:defRPr i="1" sz="50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as context when any procedure in this class is invoked</a:t>
            </a:r>
          </a:p>
          <a:p>
            <a:pPr algn="l" defTabSz="457200">
              <a:defRPr sz="50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@Context</a:t>
            </a:r>
          </a:p>
          <a:p>
            <a:pPr algn="l" defTabSz="457200">
              <a:defRPr sz="50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</a:t>
            </a:r>
            <a:r>
              <a:t>GraphDatabaseService </a:t>
            </a:r>
            <a:r>
              <a:rPr b="1">
                <a:solidFill>
                  <a:srgbClr val="66187A"/>
                </a:solidFill>
              </a:rPr>
              <a:t>db</a:t>
            </a:r>
            <a:r>
              <a:t>;</a:t>
            </a:r>
          </a:p>
          <a:p>
            <a:pPr algn="l" defTabSz="457200">
              <a:defRPr sz="50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50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This gives us a log instance that outputs messages to the</a:t>
            </a:r>
          </a:p>
          <a:p>
            <a:pPr algn="l" defTabSz="457200">
              <a:defRPr i="1" sz="50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// standard log, normally found under `data/log/console.log`</a:t>
            </a:r>
          </a:p>
          <a:p>
            <a:pPr algn="l" defTabSz="457200">
              <a:defRPr sz="5000">
                <a:solidFill>
                  <a:srgbClr val="808002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@Context</a:t>
            </a:r>
          </a:p>
          <a:p>
            <a:pPr algn="l" defTabSz="457200">
              <a:defRPr b="1" sz="50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public </a:t>
            </a:r>
            <a:r>
              <a:rPr b="0">
                <a:solidFill>
                  <a:srgbClr val="000000"/>
                </a:solidFill>
              </a:rPr>
              <a:t>Log </a:t>
            </a:r>
            <a:r>
              <a:rPr>
                <a:solidFill>
                  <a:srgbClr val="66187A"/>
                </a:solidFill>
              </a:rPr>
              <a:t>log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  <a:p>
            <a:pPr>
              <a:defRPr sz="5000"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Screen Shot 2018-12-28 at 6.55.18 PM.png" descr="Screen Shot 2018-12-28 at 6.55.18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6672" r="0" b="667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75" name="Add a new Pack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new Package</a:t>
            </a:r>
          </a:p>
        </p:txBody>
      </p:sp>
      <p:sp>
        <p:nvSpPr>
          <p:cNvPr id="576" name="Make sure you are on the Java Directory and Right Clic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are on the Java Directory and Right Click.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Screen Shot 2018-12-28 at 6.55.30 PM.png" descr="Screen Shot 2018-12-28 at 6.55.3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189" r="0" b="31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79" name="name it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 it results</a:t>
            </a:r>
          </a:p>
        </p:txBody>
      </p:sp>
      <p:sp>
        <p:nvSpPr>
          <p:cNvPr id="580" name="You can organize your stored procedure any way  you want, but today you do it this way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can organize your stored procedure any way </a:t>
            </a:r>
            <a:br/>
            <a:r>
              <a:t>you want, but today you do it this way.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Screen Shot 2018-12-28 at 6.58.52 PM.png" descr="Screen Shot 2018-12-28 at 6.58.5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345273" y="736600"/>
            <a:ext cx="17718854" cy="8242300"/>
          </a:xfrm>
          <a:prstGeom prst="rect">
            <a:avLst/>
          </a:prstGeom>
        </p:spPr>
      </p:pic>
      <p:sp>
        <p:nvSpPr>
          <p:cNvPr id="583" name="Add a new Java Cla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new Java Class</a:t>
            </a:r>
          </a:p>
        </p:txBody>
      </p:sp>
      <p:sp>
        <p:nvSpPr>
          <p:cNvPr id="584" name="Make sure you are on your results folder and Right-Clic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are on your results folder and Right-Click.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Screen Shot 2018-12-28 at 6.59.01 PM.png" descr="Screen Shot 2018-12-28 at 6.59.01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0033" r="0" b="1003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87" name="Name it String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 it StringResult</a:t>
            </a:r>
          </a:p>
        </p:txBody>
      </p:sp>
      <p:sp>
        <p:nvSpPr>
          <p:cNvPr id="588" name="This will be used to return String results… who would have though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will be used to return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String</a:t>
            </a:r>
            <a:r>
              <a:t> results… who would have thought.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ublic class StringResult {…"/>
          <p:cNvSpPr txBox="1"/>
          <p:nvPr>
            <p:ph type="body" idx="14"/>
          </p:nvPr>
        </p:nvSpPr>
        <p:spPr>
          <a:xfrm>
            <a:off x="298547" y="144867"/>
            <a:ext cx="23450605" cy="65659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sz="4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class </a:t>
            </a:r>
            <a:r>
              <a:t>StringResult {</a:t>
            </a:r>
          </a:p>
          <a:p>
            <a:pPr algn="l" defTabSz="457200">
              <a:defRPr b="1" sz="44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final static </a:t>
            </a:r>
            <a:r>
              <a:rPr b="0">
                <a:solidFill>
                  <a:srgbClr val="000000"/>
                </a:solidFill>
              </a:rPr>
              <a:t>StringResult </a:t>
            </a:r>
            <a:r>
              <a:rPr i="1">
                <a:solidFill>
                  <a:srgbClr val="66187A"/>
                </a:solidFill>
              </a:rPr>
              <a:t>EMPTY </a:t>
            </a:r>
            <a:r>
              <a:rPr b="0">
                <a:solidFill>
                  <a:srgbClr val="000000"/>
                </a:solidFill>
              </a:rPr>
              <a:t>= </a:t>
            </a:r>
            <a:r>
              <a:t>new </a:t>
            </a:r>
            <a:r>
              <a:rPr b="0">
                <a:solidFill>
                  <a:srgbClr val="000000"/>
                </a:solidFill>
              </a:rPr>
              <a:t>StringResult(</a:t>
            </a:r>
            <a:r>
              <a:t>null</a:t>
            </a:r>
            <a:r>
              <a:rPr b="0">
                <a:solidFill>
                  <a:srgbClr val="000000"/>
                </a:solidFill>
              </a:rPr>
              <a:t>);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1" sz="44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t>public final </a:t>
            </a:r>
            <a:r>
              <a:rPr b="0">
                <a:solidFill>
                  <a:srgbClr val="000000"/>
                </a:solidFill>
              </a:rPr>
              <a:t>String </a:t>
            </a:r>
            <a:r>
              <a:rPr>
                <a:solidFill>
                  <a:srgbClr val="66187A"/>
                </a:solidFill>
              </a:rPr>
              <a:t>value</a:t>
            </a:r>
            <a:r>
              <a:rPr b="0">
                <a:solidFill>
                  <a:srgbClr val="000000"/>
                </a:solidFill>
              </a:rPr>
              <a:t>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4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4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public </a:t>
            </a:r>
            <a:r>
              <a:t>StringResult(String value) {</a:t>
            </a:r>
          </a:p>
          <a:p>
            <a:pPr algn="l" defTabSz="457200">
              <a:defRPr sz="4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>
                <a:solidFill>
                  <a:srgbClr val="011480"/>
                </a:solidFill>
              </a:rPr>
              <a:t>this</a:t>
            </a:r>
            <a:r>
              <a:t>.</a:t>
            </a:r>
            <a:r>
              <a:rPr b="1">
                <a:solidFill>
                  <a:srgbClr val="66187A"/>
                </a:solidFill>
              </a:rPr>
              <a:t>value </a:t>
            </a:r>
            <a:r>
              <a:t>= value;</a:t>
            </a:r>
          </a:p>
          <a:p>
            <a:pPr algn="l" defTabSz="457200">
              <a:defRPr sz="4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algn="l" defTabSz="457200">
              <a:defRPr sz="44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Screen Shot 2018-12-28 at 8.17.40 PM.png" descr="Screen Shot 2018-12-28 at 8.17.40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551133" y="736600"/>
            <a:ext cx="13307134" cy="8242300"/>
          </a:xfrm>
          <a:prstGeom prst="rect">
            <a:avLst/>
          </a:prstGeom>
        </p:spPr>
      </p:pic>
      <p:sp>
        <p:nvSpPr>
          <p:cNvPr id="593" name="Back to Proced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Procedures</a:t>
            </a:r>
          </a:p>
        </p:txBody>
      </p:sp>
      <p:sp>
        <p:nvSpPr>
          <p:cNvPr id="594" name="Let’s make an “Echo” procedure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make an “Echo” procedure.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@Procedure(name = &quot;com.maxdemarzi.echo&quot;, mode = Mode.READ)…"/>
          <p:cNvSpPr txBox="1"/>
          <p:nvPr>
            <p:ph type="body" idx="14"/>
          </p:nvPr>
        </p:nvSpPr>
        <p:spPr>
          <a:xfrm>
            <a:off x="298547" y="144867"/>
            <a:ext cx="23450605" cy="3784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sz="50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808002"/>
                </a:solidFill>
              </a:rPr>
              <a:t>@Procedure</a:t>
            </a:r>
            <a:r>
              <a:rPr b="0">
                <a:solidFill>
                  <a:srgbClr val="000000"/>
                </a:solidFill>
              </a:rPr>
              <a:t>(name = </a:t>
            </a:r>
            <a:r>
              <a:t>"com.maxdemarzi.echo"</a:t>
            </a:r>
            <a:r>
              <a:rPr b="0">
                <a:solidFill>
                  <a:srgbClr val="000000"/>
                </a:solidFill>
              </a:rPr>
              <a:t>, mode = Mode.</a:t>
            </a:r>
            <a:r>
              <a:rPr i="1">
                <a:solidFill>
                  <a:srgbClr val="66187A"/>
                </a:solidFill>
              </a:rPr>
              <a:t>READ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000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808002"/>
                </a:solidFill>
              </a:rPr>
              <a:t>@Description</a:t>
            </a:r>
            <a:r>
              <a:rPr b="0">
                <a:solidFill>
                  <a:srgbClr val="000000"/>
                </a:solidFill>
              </a:rPr>
              <a:t>(</a:t>
            </a:r>
            <a:r>
              <a:t>"CALL com.maxdemarzi.echo(String said)"</a:t>
            </a:r>
            <a:r>
              <a:rPr b="0">
                <a:solidFill>
                  <a:srgbClr val="000000"/>
                </a:solidFill>
              </a:rPr>
              <a:t>)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50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public </a:t>
            </a:r>
            <a:r>
              <a:t>Stream&lt;StringResult&gt; echo(</a:t>
            </a:r>
            <a:r>
              <a:rPr>
                <a:solidFill>
                  <a:srgbClr val="808002"/>
                </a:solidFill>
              </a:rPr>
              <a:t>@Name</a:t>
            </a:r>
            <a:r>
              <a:t>(</a:t>
            </a:r>
            <a:r>
              <a:rPr b="1">
                <a:solidFill>
                  <a:srgbClr val="018001"/>
                </a:solidFill>
              </a:rPr>
              <a:t>"said"</a:t>
            </a:r>
            <a:r>
              <a:t>) String said) {</a:t>
            </a:r>
          </a:p>
          <a:p>
            <a:pPr algn="l" defTabSz="457200">
              <a:defRPr sz="50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>
                <a:solidFill>
                  <a:srgbClr val="011480"/>
                </a:solidFill>
              </a:rPr>
              <a:t>return </a:t>
            </a:r>
            <a:r>
              <a:t>Stream.</a:t>
            </a:r>
            <a:r>
              <a:rPr i="1"/>
              <a:t>of</a:t>
            </a:r>
            <a:r>
              <a:t>(</a:t>
            </a:r>
            <a:r>
              <a:rPr b="1">
                <a:solidFill>
                  <a:srgbClr val="011480"/>
                </a:solidFill>
              </a:rPr>
              <a:t>new </a:t>
            </a:r>
            <a:r>
              <a:t>StringResult(said));</a:t>
            </a:r>
          </a:p>
          <a:p>
            <a:pPr algn="l" defTabSz="457200">
              <a:defRPr sz="50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Screen Shot 2018-12-28 at 8.10.39 PM.png" descr="Screen Shot 2018-12-28 at 8.10.3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3800" y="2324402"/>
            <a:ext cx="19481800" cy="5066696"/>
          </a:xfrm>
          <a:prstGeom prst="rect">
            <a:avLst/>
          </a:prstGeom>
        </p:spPr>
      </p:pic>
      <p:sp>
        <p:nvSpPr>
          <p:cNvPr id="599" name="Something is wro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Something is wrong</a:t>
            </a:r>
          </a:p>
        </p:txBody>
      </p:sp>
      <p:sp>
        <p:nvSpPr>
          <p:cNvPr id="600" name="Red Squiggles means you done messed up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Red Squiggles means you done messed up.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creen Shot 2018-12-28 at 8.10.55 PM.png" descr="Screen Shot 2018-12-28 at 8.10.5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0747" t="0" r="1074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03" name="Set language level to 8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language level to 8</a:t>
            </a:r>
          </a:p>
        </p:txBody>
      </p:sp>
      <p:sp>
        <p:nvSpPr>
          <p:cNvPr id="604" name="Click on red light bulb, set it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on red light bulb, set it.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raph-Database-Market.png" descr="Graph-Database-Market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34" r="0" b="434"/>
          <a:stretch>
            <a:fillRect/>
          </a:stretch>
        </p:blipFill>
        <p:spPr>
          <a:xfrm>
            <a:off x="4483980" y="736600"/>
            <a:ext cx="15441439" cy="8242300"/>
          </a:xfrm>
          <a:prstGeom prst="rect">
            <a:avLst/>
          </a:prstGeom>
        </p:spPr>
      </p:pic>
      <p:sp>
        <p:nvSpPr>
          <p:cNvPr id="238" name="There is NO mone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is </a:t>
            </a:r>
            <a:r>
              <a:rPr b="1">
                <a:latin typeface="Gill Sans"/>
                <a:ea typeface="Gill Sans"/>
                <a:cs typeface="Gill Sans"/>
                <a:sym typeface="Gill Sans"/>
              </a:rPr>
              <a:t>NO</a:t>
            </a:r>
            <a:r>
              <a:t> money</a:t>
            </a:r>
          </a:p>
        </p:txBody>
      </p:sp>
      <p:sp>
        <p:nvSpPr>
          <p:cNvPr id="239" name="In the graph database marke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the graph database market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&lt;build&gt;…"/>
          <p:cNvSpPr txBox="1"/>
          <p:nvPr>
            <p:ph type="body" idx="14"/>
          </p:nvPr>
        </p:nvSpPr>
        <p:spPr>
          <a:xfrm>
            <a:off x="298547" y="144867"/>
            <a:ext cx="23450605" cy="98425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sz="51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build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plugins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plugin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  <a:r>
              <a:t>org.apache.maven.plugins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  <a:r>
              <a:t>maven-compiler-plugin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configuration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source</a:t>
            </a:r>
            <a:r>
              <a:t>&gt;</a:t>
            </a:r>
            <a:r>
              <a:t>8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source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target</a:t>
            </a:r>
            <a:r>
              <a:t>&gt;</a:t>
            </a:r>
            <a:r>
              <a:t>8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target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configuration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plugin</a:t>
            </a:r>
            <a:r>
              <a:t>&gt;</a:t>
            </a:r>
          </a:p>
          <a:p>
            <a:pPr algn="l" defTabSz="457200">
              <a:defRPr b="1" sz="51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&lt;/</a:t>
            </a:r>
            <a:r>
              <a:t>plugins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build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10772.shade.jpg" descr="10772.shade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13848" b="0"/>
          <a:stretch>
            <a:fillRect/>
          </a:stretch>
        </p:blipFill>
        <p:spPr>
          <a:xfrm>
            <a:off x="12600736" y="2987260"/>
            <a:ext cx="10017964" cy="7690680"/>
          </a:xfrm>
          <a:prstGeom prst="rect">
            <a:avLst/>
          </a:prstGeom>
        </p:spPr>
      </p:pic>
      <p:sp>
        <p:nvSpPr>
          <p:cNvPr id="609" name="Sha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Shade</a:t>
            </a:r>
          </a:p>
        </p:txBody>
      </p:sp>
      <p:sp>
        <p:nvSpPr>
          <p:cNvPr id="610" name="Let’s add one more Plugi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add one more Plugin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de Plu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Shade Plugin</a:t>
            </a:r>
          </a:p>
        </p:txBody>
      </p:sp>
      <p:sp>
        <p:nvSpPr>
          <p:cNvPr id="613" name="&lt;plugin&gt;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None/>
              <a:defRPr b="1" sz="38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plugin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  <a:r>
              <a:t>maven-shade-plugin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  <a:r>
              <a:t>3.2.1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8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executions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execution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phase</a:t>
            </a:r>
            <a:r>
              <a:t>&gt;</a:t>
            </a:r>
            <a:r>
              <a:t>package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phase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goals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goal</a:t>
            </a:r>
            <a:r>
              <a:t>&gt;</a:t>
            </a:r>
            <a:r>
              <a:t>shade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goal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goals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execution</a:t>
            </a:r>
            <a:r>
              <a:t>&gt;</a:t>
            </a:r>
          </a:p>
          <a:p>
            <a:pPr marL="0" indent="0" defTabSz="457200">
              <a:spcBef>
                <a:spcPts val="0"/>
              </a:spcBef>
              <a:buSzTx/>
              <a:buNone/>
              <a:defRPr b="1" sz="38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&lt;/</a:t>
            </a:r>
            <a:r>
              <a:t>executions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b="1" sz="38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plugin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marL="0" indent="0" defTabSz="457200">
              <a:spcBef>
                <a:spcPts val="0"/>
              </a:spcBef>
              <a:buSzTx/>
              <a:buNone/>
              <a:defRPr sz="38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614" name="&lt;!-- This generates a fat jar-file with our procedure code, plus any dependencies marked as `compile` scope.…"/>
          <p:cNvSpPr txBox="1"/>
          <p:nvPr/>
        </p:nvSpPr>
        <p:spPr>
          <a:xfrm>
            <a:off x="12738100" y="3924300"/>
            <a:ext cx="11049000" cy="886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1479">
              <a:defRPr i="1" sz="423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&lt;!-- This generates a fat jar-file with our procedure code, plus any dependencies marked as `compile` scope.</a:t>
            </a:r>
            <a:endParaRPr>
              <a:solidFill>
                <a:srgbClr val="000000"/>
              </a:solidFill>
            </a:endParaRPr>
          </a:p>
          <a:p>
            <a:pPr algn="l" defTabSz="411479">
              <a:defRPr i="1" sz="423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11479">
              <a:defRPr i="1" sz="423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This should then be deployed in the `plugins` directory of each Neo4j instance in your deployment. </a:t>
            </a:r>
            <a:endParaRPr>
              <a:solidFill>
                <a:srgbClr val="000000"/>
              </a:solidFill>
            </a:endParaRPr>
          </a:p>
          <a:p>
            <a:pPr algn="l" defTabSz="411479">
              <a:defRPr i="1" sz="423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  <a:p>
            <a:pPr algn="l" defTabSz="411479">
              <a:defRPr i="1" sz="423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00000"/>
                </a:solidFill>
              </a:rPr>
              <a:t>After a restart, the procedure is available for calling. --&gt;</a:t>
            </a:r>
            <a:endParaRPr>
              <a:solidFill>
                <a:srgbClr val="000000"/>
              </a:solidFill>
            </a:endParaRPr>
          </a:p>
          <a:p>
            <a:pPr algn="l" defTabSz="411479">
              <a:defRPr i="1" sz="423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Screen Shot 2018-12-28 at 8.30.45 PM.png" descr="Screen Shot 2018-12-28 at 8.30.4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3800" y="994979"/>
            <a:ext cx="19481800" cy="7725542"/>
          </a:xfrm>
          <a:prstGeom prst="rect">
            <a:avLst/>
          </a:prstGeom>
        </p:spPr>
      </p:pic>
      <p:sp>
        <p:nvSpPr>
          <p:cNvPr id="617" name="Add a new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a new File</a:t>
            </a:r>
          </a:p>
        </p:txBody>
      </p:sp>
      <p:sp>
        <p:nvSpPr>
          <p:cNvPr id="618" name="Make sure you are on the TOP level folder, and right-click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Make sure you are on the TOP level folder, and right-click.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creen Shot 2018-12-28 at 8.31.15 PM.png" descr="Screen Shot 2018-12-28 at 8.31.15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147" r="0" b="714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21" name="Name it readme.m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Name it readme.md</a:t>
            </a:r>
          </a:p>
        </p:txBody>
      </p:sp>
      <p:sp>
        <p:nvSpPr>
          <p:cNvPr id="622" name="This is where your instructions go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where your instructions go.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# Procedures…"/>
          <p:cNvSpPr txBox="1"/>
          <p:nvPr>
            <p:ph type="body" idx="14"/>
          </p:nvPr>
        </p:nvSpPr>
        <p:spPr>
          <a:xfrm>
            <a:off x="298547" y="144867"/>
            <a:ext cx="23450605" cy="134366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i="1" sz="4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# Procedures</a:t>
            </a:r>
          </a:p>
          <a:p>
            <a:pPr algn="l" defTabSz="457200">
              <a:defRPr b="1" i="1" sz="4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b="1" i="1" sz="4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Instructions</a:t>
            </a:r>
          </a:p>
          <a:p>
            <a:pPr algn="l" defTabSz="457200">
              <a:defRPr b="1" i="1" sz="4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------------ </a:t>
            </a:r>
          </a:p>
          <a:p>
            <a:pPr algn="l" defTabSz="457200">
              <a:defRPr b="1" i="1" sz="4300">
                <a:solidFill>
                  <a:srgbClr val="66187A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4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This project uses maven, to build a jar-file with the procedure in this</a:t>
            </a:r>
          </a:p>
          <a:p>
            <a:pPr algn="l" defTabSz="457200">
              <a:defRPr sz="4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project, simply package the project with maven:</a:t>
            </a:r>
          </a:p>
          <a:p>
            <a:pPr algn="l" defTabSz="457200">
              <a:defRPr sz="4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mvn clean package</a:t>
            </a:r>
          </a:p>
          <a:p>
            <a:pPr algn="l" defTabSz="457200">
              <a:defRPr i="1" sz="4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>
                <a:solidFill>
                  <a:srgbClr val="000000"/>
                </a:solidFill>
              </a:rPr>
              <a:t>This will produce a jar-file, </a:t>
            </a:r>
            <a:r>
              <a:t>`target/procedures-1.0-SNAPSHOT.jar`</a:t>
            </a:r>
            <a:r>
              <a:rPr i="0">
                <a:solidFill>
                  <a:srgbClr val="000000"/>
                </a:solidFill>
              </a:rPr>
              <a:t>,</a:t>
            </a:r>
            <a:endParaRPr i="0">
              <a:solidFill>
                <a:srgbClr val="000000"/>
              </a:solidFill>
            </a:endParaRPr>
          </a:p>
          <a:p>
            <a:pPr algn="l" defTabSz="457200">
              <a:defRPr sz="4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that can be copied to the </a:t>
            </a:r>
            <a:r>
              <a:rPr i="1">
                <a:solidFill>
                  <a:srgbClr val="808080"/>
                </a:solidFill>
              </a:rPr>
              <a:t>`plugin` </a:t>
            </a:r>
            <a:r>
              <a:t>directory of your Neo4j instance.</a:t>
            </a:r>
          </a:p>
          <a:p>
            <a:pPr algn="l" defTabSz="457200">
              <a:defRPr sz="4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i="1" sz="4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cp target/procedures-1.0-SNAPSHOT.jar neo4j-enterprise-3.5.1/plugins/.</a:t>
            </a:r>
          </a:p>
          <a:p>
            <a:pPr algn="l" defTabSz="457200">
              <a:defRPr i="1" sz="4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</a:p>
          <a:p>
            <a:pPr algn="l" defTabSz="457200">
              <a:defRPr i="1" sz="43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4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Restart your Neo4j Server. Your new Stored Procedures are available:</a:t>
            </a:r>
          </a:p>
          <a:p>
            <a:pPr algn="l" defTabSz="457200">
              <a:defRPr sz="4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algn="l" defTabSz="457200">
              <a:defRPr sz="43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Screen Shot 2018-12-28 at 8.36.39 PM.png" descr="Screen Shot 2018-12-28 at 8.36.3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573000" y="1618524"/>
            <a:ext cx="10045700" cy="10428152"/>
          </a:xfrm>
          <a:prstGeom prst="rect">
            <a:avLst/>
          </a:prstGeom>
        </p:spPr>
      </p:pic>
      <p:sp>
        <p:nvSpPr>
          <p:cNvPr id="627" name="Package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Package it</a:t>
            </a:r>
          </a:p>
        </p:txBody>
      </p:sp>
      <p:sp>
        <p:nvSpPr>
          <p:cNvPr id="628" name="Find the “Maven Projects” side tab, expand “Lifecyle”, double click on “package”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 the “Maven Projects” side tab, expand “Lifecyle”, double click on “package”.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Screen Shot 2018-12-28 at 8.37.19 PM.png" descr="Screen Shot 2018-12-28 at 8.37.19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463800" y="2137953"/>
            <a:ext cx="19481800" cy="5439594"/>
          </a:xfrm>
          <a:prstGeom prst="rect">
            <a:avLst/>
          </a:prstGeom>
        </p:spPr>
      </p:pic>
      <p:sp>
        <p:nvSpPr>
          <p:cNvPr id="631" name="W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Warning</a:t>
            </a:r>
          </a:p>
        </p:txBody>
      </p:sp>
      <p:sp>
        <p:nvSpPr>
          <p:cNvPr id="632" name="That’s annoying. Get rid of it by adding a version to the plugin.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That’s annoying. Get rid of it by adding a version to the plugin.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&lt;build&gt;…"/>
          <p:cNvSpPr txBox="1"/>
          <p:nvPr>
            <p:ph type="body" idx="14"/>
          </p:nvPr>
        </p:nvSpPr>
        <p:spPr>
          <a:xfrm>
            <a:off x="298547" y="144867"/>
            <a:ext cx="23450605" cy="10591801"/>
          </a:xfrm>
          <a:prstGeom prst="rect">
            <a:avLst/>
          </a:prstGeom>
        </p:spPr>
        <p:txBody>
          <a:bodyPr anchor="t"/>
          <a:lstStyle/>
          <a:p>
            <a:pPr algn="l" defTabSz="457200">
              <a:defRPr b="1" sz="51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</a:t>
            </a:r>
            <a:r>
              <a:t>build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</a:t>
            </a:r>
            <a:r>
              <a:t>plugins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plugin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  <a:r>
              <a:t>org.apache.maven.plugins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groupId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  <a:r>
              <a:t>maven-compiler-plugin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artifactId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  <a:r>
              <a: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</a:rPr>
              <a:t>3.8.0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version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configuration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source</a:t>
            </a:r>
            <a:r>
              <a:t>&gt;</a:t>
            </a:r>
            <a:r>
              <a:t>8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source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t>&lt;</a:t>
            </a:r>
            <a:r>
              <a:rPr b="1">
                <a:solidFill>
                  <a:srgbClr val="011480"/>
                </a:solidFill>
              </a:rPr>
              <a:t>target</a:t>
            </a:r>
            <a:r>
              <a:t>&gt;</a:t>
            </a:r>
            <a:r>
              <a:t>8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target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configuration</a:t>
            </a:r>
            <a:r>
              <a:t>&gt;</a:t>
            </a:r>
          </a:p>
          <a:p>
            <a:pPr algn="l" defTabSz="457200">
              <a:defRPr sz="5100">
                <a:solidFill>
                  <a:srgbClr val="00000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t>&lt;/</a:t>
            </a:r>
            <a:r>
              <a:rPr b="1">
                <a:solidFill>
                  <a:srgbClr val="011480"/>
                </a:solidFill>
              </a:rPr>
              <a:t>plugin</a:t>
            </a:r>
            <a:r>
              <a:t>&gt;</a:t>
            </a:r>
          </a:p>
          <a:p>
            <a:pPr algn="l" defTabSz="457200">
              <a:defRPr b="1" sz="51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    </a:t>
            </a:r>
            <a:r>
              <a:rPr b="0">
                <a:solidFill>
                  <a:srgbClr val="000000"/>
                </a:solidFill>
              </a:rPr>
              <a:t>&lt;/</a:t>
            </a:r>
            <a:r>
              <a:t>plugins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  <a:p>
            <a:pPr algn="l" defTabSz="457200">
              <a:defRPr b="1" sz="5100">
                <a:solidFill>
                  <a:srgbClr val="011480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>
                <a:solidFill>
                  <a:srgbClr val="000000"/>
                </a:solidFill>
              </a:rPr>
              <a:t>&lt;/</a:t>
            </a:r>
            <a:r>
              <a:t>build</a:t>
            </a:r>
            <a:r>
              <a:rPr b="0">
                <a:solidFill>
                  <a:srgbClr val="000000"/>
                </a:solidFill>
              </a:rPr>
              <a:t>&gt;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creen Shot 2018-12-28 at 8.41.42 PM.png" descr="Screen Shot 2018-12-28 at 8.41.4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353" r="0" b="7353"/>
          <a:stretch>
            <a:fillRect/>
          </a:stretch>
        </p:blipFill>
        <p:spPr>
          <a:xfrm>
            <a:off x="3831309" y="736600"/>
            <a:ext cx="16746782" cy="8242300"/>
          </a:xfrm>
          <a:prstGeom prst="rect">
            <a:avLst/>
          </a:prstGeom>
        </p:spPr>
      </p:pic>
      <p:sp>
        <p:nvSpPr>
          <p:cNvPr id="637" name="Still work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Still worked</a:t>
            </a:r>
          </a:p>
        </p:txBody>
      </p:sp>
      <p:sp>
        <p:nvSpPr>
          <p:cNvPr id="638" name="Maybe?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Maybe?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